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30"/>
  </p:normalViewPr>
  <p:slideViewPr>
    <p:cSldViewPr snapToGrid="0">
      <p:cViewPr varScale="1">
        <p:scale>
          <a:sx n="113" d="100"/>
          <a:sy n="113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7478ED-FE49-4BA3-9AEA-857B05E4728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16A4580-7F01-460C-A424-20EE36D0EC13}">
      <dgm:prSet/>
      <dgm:spPr/>
      <dgm:t>
        <a:bodyPr/>
        <a:lstStyle/>
        <a:p>
          <a:r>
            <a:rPr lang="en-IN"/>
            <a:t>Data collection</a:t>
          </a:r>
          <a:endParaRPr lang="en-US"/>
        </a:p>
      </dgm:t>
    </dgm:pt>
    <dgm:pt modelId="{4497538A-FCDE-4673-B49F-AD2EBE1EF7F7}" type="parTrans" cxnId="{FC4294E7-8E00-42D6-90E3-4DC04BA42C02}">
      <dgm:prSet/>
      <dgm:spPr/>
      <dgm:t>
        <a:bodyPr/>
        <a:lstStyle/>
        <a:p>
          <a:endParaRPr lang="en-US"/>
        </a:p>
      </dgm:t>
    </dgm:pt>
    <dgm:pt modelId="{7C6A9C66-9ED6-4BD1-86F7-9AB305D6CE71}" type="sibTrans" cxnId="{FC4294E7-8E00-42D6-90E3-4DC04BA42C02}">
      <dgm:prSet/>
      <dgm:spPr/>
      <dgm:t>
        <a:bodyPr/>
        <a:lstStyle/>
        <a:p>
          <a:endParaRPr lang="en-US"/>
        </a:p>
      </dgm:t>
    </dgm:pt>
    <dgm:pt modelId="{7F61E3C6-1F0C-4B5D-AAFC-8273D800760E}">
      <dgm:prSet/>
      <dgm:spPr/>
      <dgm:t>
        <a:bodyPr/>
        <a:lstStyle/>
        <a:p>
          <a:r>
            <a:rPr lang="en-IN"/>
            <a:t>Data exploration and Data Preprocessing</a:t>
          </a:r>
          <a:endParaRPr lang="en-US"/>
        </a:p>
      </dgm:t>
    </dgm:pt>
    <dgm:pt modelId="{EAFA466B-8ED3-4446-A54B-08DCFDA6808C}" type="parTrans" cxnId="{B160E7C7-9D18-48BD-A56C-0251C8ABBD23}">
      <dgm:prSet/>
      <dgm:spPr/>
      <dgm:t>
        <a:bodyPr/>
        <a:lstStyle/>
        <a:p>
          <a:endParaRPr lang="en-US"/>
        </a:p>
      </dgm:t>
    </dgm:pt>
    <dgm:pt modelId="{68363129-1B23-43A6-A849-B2C48C7FF76D}" type="sibTrans" cxnId="{B160E7C7-9D18-48BD-A56C-0251C8ABBD23}">
      <dgm:prSet/>
      <dgm:spPr/>
      <dgm:t>
        <a:bodyPr/>
        <a:lstStyle/>
        <a:p>
          <a:endParaRPr lang="en-US"/>
        </a:p>
      </dgm:t>
    </dgm:pt>
    <dgm:pt modelId="{02D7C765-9763-4B6E-89C0-7984EB1CEC43}">
      <dgm:prSet/>
      <dgm:spPr/>
      <dgm:t>
        <a:bodyPr/>
        <a:lstStyle/>
        <a:p>
          <a:r>
            <a:rPr lang="en-IN"/>
            <a:t>Model Building</a:t>
          </a:r>
          <a:endParaRPr lang="en-US"/>
        </a:p>
      </dgm:t>
    </dgm:pt>
    <dgm:pt modelId="{58B418B4-D661-4BDB-B170-EF41AAB1DA35}" type="parTrans" cxnId="{56BCBBF4-A121-441B-BE03-592D62BB5099}">
      <dgm:prSet/>
      <dgm:spPr/>
      <dgm:t>
        <a:bodyPr/>
        <a:lstStyle/>
        <a:p>
          <a:endParaRPr lang="en-US"/>
        </a:p>
      </dgm:t>
    </dgm:pt>
    <dgm:pt modelId="{C44DEDAC-BB92-4697-8C2D-39F6A01041F9}" type="sibTrans" cxnId="{56BCBBF4-A121-441B-BE03-592D62BB5099}">
      <dgm:prSet/>
      <dgm:spPr/>
      <dgm:t>
        <a:bodyPr/>
        <a:lstStyle/>
        <a:p>
          <a:endParaRPr lang="en-US"/>
        </a:p>
      </dgm:t>
    </dgm:pt>
    <dgm:pt modelId="{DF135204-839B-47DE-8724-EF441B41662D}">
      <dgm:prSet/>
      <dgm:spPr/>
      <dgm:t>
        <a:bodyPr/>
        <a:lstStyle/>
        <a:p>
          <a:r>
            <a:rPr lang="en-IN"/>
            <a:t>Training or Fitting</a:t>
          </a:r>
          <a:endParaRPr lang="en-US"/>
        </a:p>
      </dgm:t>
    </dgm:pt>
    <dgm:pt modelId="{7C731B62-6B5F-411A-A20B-748D7BEEBD73}" type="parTrans" cxnId="{EF794728-6048-49B2-A1AA-6D271C21015C}">
      <dgm:prSet/>
      <dgm:spPr/>
      <dgm:t>
        <a:bodyPr/>
        <a:lstStyle/>
        <a:p>
          <a:endParaRPr lang="en-US"/>
        </a:p>
      </dgm:t>
    </dgm:pt>
    <dgm:pt modelId="{476CD16E-AA4C-41DE-AD26-CB96E66D3D4C}" type="sibTrans" cxnId="{EF794728-6048-49B2-A1AA-6D271C21015C}">
      <dgm:prSet/>
      <dgm:spPr/>
      <dgm:t>
        <a:bodyPr/>
        <a:lstStyle/>
        <a:p>
          <a:endParaRPr lang="en-US"/>
        </a:p>
      </dgm:t>
    </dgm:pt>
    <dgm:pt modelId="{82401DB9-20C8-4B9B-8955-72375CBB0EE3}">
      <dgm:prSet/>
      <dgm:spPr/>
      <dgm:t>
        <a:bodyPr/>
        <a:lstStyle/>
        <a:p>
          <a:r>
            <a:rPr lang="en-IN"/>
            <a:t>Evaluation and Deployment</a:t>
          </a:r>
          <a:endParaRPr lang="en-US"/>
        </a:p>
      </dgm:t>
    </dgm:pt>
    <dgm:pt modelId="{62AA2583-9B50-4EB9-8A7B-E78E8E57A57A}" type="parTrans" cxnId="{A7E1558A-63A9-4549-A522-6F68C7F54A35}">
      <dgm:prSet/>
      <dgm:spPr/>
      <dgm:t>
        <a:bodyPr/>
        <a:lstStyle/>
        <a:p>
          <a:endParaRPr lang="en-US"/>
        </a:p>
      </dgm:t>
    </dgm:pt>
    <dgm:pt modelId="{72CE71B5-FE6E-463F-807C-646C5E0D9EEF}" type="sibTrans" cxnId="{A7E1558A-63A9-4549-A522-6F68C7F54A35}">
      <dgm:prSet/>
      <dgm:spPr/>
      <dgm:t>
        <a:bodyPr/>
        <a:lstStyle/>
        <a:p>
          <a:endParaRPr lang="en-US"/>
        </a:p>
      </dgm:t>
    </dgm:pt>
    <dgm:pt modelId="{E59CC6D0-04A7-4639-8309-CE613B489C4E}">
      <dgm:prSet/>
      <dgm:spPr/>
      <dgm:t>
        <a:bodyPr/>
        <a:lstStyle/>
        <a:p>
          <a:r>
            <a:rPr lang="en-IN"/>
            <a:t>Parameter tuning and performance metrics</a:t>
          </a:r>
          <a:endParaRPr lang="en-US"/>
        </a:p>
      </dgm:t>
    </dgm:pt>
    <dgm:pt modelId="{67FF6638-9F55-4712-A700-734A53176186}" type="parTrans" cxnId="{8DBC7083-9DC3-4450-9E34-3FBCCB85F56E}">
      <dgm:prSet/>
      <dgm:spPr/>
      <dgm:t>
        <a:bodyPr/>
        <a:lstStyle/>
        <a:p>
          <a:endParaRPr lang="en-US"/>
        </a:p>
      </dgm:t>
    </dgm:pt>
    <dgm:pt modelId="{DC60E7BB-461B-421C-B2DE-23C541E966C5}" type="sibTrans" cxnId="{8DBC7083-9DC3-4450-9E34-3FBCCB85F56E}">
      <dgm:prSet/>
      <dgm:spPr/>
      <dgm:t>
        <a:bodyPr/>
        <a:lstStyle/>
        <a:p>
          <a:endParaRPr lang="en-US"/>
        </a:p>
      </dgm:t>
    </dgm:pt>
    <dgm:pt modelId="{B93E4FEC-16FD-8147-A54F-895BF765F1C6}" type="pres">
      <dgm:prSet presAssocID="{937478ED-FE49-4BA3-9AEA-857B05E4728C}" presName="linear" presStyleCnt="0">
        <dgm:presLayoutVars>
          <dgm:dir/>
          <dgm:animLvl val="lvl"/>
          <dgm:resizeHandles val="exact"/>
        </dgm:presLayoutVars>
      </dgm:prSet>
      <dgm:spPr/>
    </dgm:pt>
    <dgm:pt modelId="{852865F3-CE4F-0D40-876B-2DCB465BEBAA}" type="pres">
      <dgm:prSet presAssocID="{A16A4580-7F01-460C-A424-20EE36D0EC13}" presName="parentLin" presStyleCnt="0"/>
      <dgm:spPr/>
    </dgm:pt>
    <dgm:pt modelId="{45C48B76-E7BF-6F47-B269-29B3D56E1E98}" type="pres">
      <dgm:prSet presAssocID="{A16A4580-7F01-460C-A424-20EE36D0EC13}" presName="parentLeftMargin" presStyleLbl="node1" presStyleIdx="0" presStyleCnt="6"/>
      <dgm:spPr/>
    </dgm:pt>
    <dgm:pt modelId="{EA73E160-1FDD-2445-9F93-38F83D81407B}" type="pres">
      <dgm:prSet presAssocID="{A16A4580-7F01-460C-A424-20EE36D0EC1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00F699C-5B8A-2D4D-9100-B6033E87B617}" type="pres">
      <dgm:prSet presAssocID="{A16A4580-7F01-460C-A424-20EE36D0EC13}" presName="negativeSpace" presStyleCnt="0"/>
      <dgm:spPr/>
    </dgm:pt>
    <dgm:pt modelId="{CD40B987-DEAD-BF4D-B7B7-604A3B24FA56}" type="pres">
      <dgm:prSet presAssocID="{A16A4580-7F01-460C-A424-20EE36D0EC13}" presName="childText" presStyleLbl="conFgAcc1" presStyleIdx="0" presStyleCnt="6">
        <dgm:presLayoutVars>
          <dgm:bulletEnabled val="1"/>
        </dgm:presLayoutVars>
      </dgm:prSet>
      <dgm:spPr/>
    </dgm:pt>
    <dgm:pt modelId="{EF89BFD5-4877-5B4B-9E5A-15D60B338CD8}" type="pres">
      <dgm:prSet presAssocID="{7C6A9C66-9ED6-4BD1-86F7-9AB305D6CE71}" presName="spaceBetweenRectangles" presStyleCnt="0"/>
      <dgm:spPr/>
    </dgm:pt>
    <dgm:pt modelId="{56396112-C706-7E40-BC0B-F2D4854AD896}" type="pres">
      <dgm:prSet presAssocID="{7F61E3C6-1F0C-4B5D-AAFC-8273D800760E}" presName="parentLin" presStyleCnt="0"/>
      <dgm:spPr/>
    </dgm:pt>
    <dgm:pt modelId="{07123B4B-000B-814F-B5A4-9AF17125ADE4}" type="pres">
      <dgm:prSet presAssocID="{7F61E3C6-1F0C-4B5D-AAFC-8273D800760E}" presName="parentLeftMargin" presStyleLbl="node1" presStyleIdx="0" presStyleCnt="6"/>
      <dgm:spPr/>
    </dgm:pt>
    <dgm:pt modelId="{2899C7A6-337A-B14C-A5A1-2F75102B207C}" type="pres">
      <dgm:prSet presAssocID="{7F61E3C6-1F0C-4B5D-AAFC-8273D800760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5562018-557D-3E43-8E6D-4D8AF6EA106D}" type="pres">
      <dgm:prSet presAssocID="{7F61E3C6-1F0C-4B5D-AAFC-8273D800760E}" presName="negativeSpace" presStyleCnt="0"/>
      <dgm:spPr/>
    </dgm:pt>
    <dgm:pt modelId="{BF13D69F-6F52-BA47-9F02-FB8677D2DFE6}" type="pres">
      <dgm:prSet presAssocID="{7F61E3C6-1F0C-4B5D-AAFC-8273D800760E}" presName="childText" presStyleLbl="conFgAcc1" presStyleIdx="1" presStyleCnt="6">
        <dgm:presLayoutVars>
          <dgm:bulletEnabled val="1"/>
        </dgm:presLayoutVars>
      </dgm:prSet>
      <dgm:spPr/>
    </dgm:pt>
    <dgm:pt modelId="{91BB1348-6D47-064C-A0D4-70096BABBB7B}" type="pres">
      <dgm:prSet presAssocID="{68363129-1B23-43A6-A849-B2C48C7FF76D}" presName="spaceBetweenRectangles" presStyleCnt="0"/>
      <dgm:spPr/>
    </dgm:pt>
    <dgm:pt modelId="{F865B08F-B0E5-E540-99CD-D52B6E7ED696}" type="pres">
      <dgm:prSet presAssocID="{02D7C765-9763-4B6E-89C0-7984EB1CEC43}" presName="parentLin" presStyleCnt="0"/>
      <dgm:spPr/>
    </dgm:pt>
    <dgm:pt modelId="{F4C36300-FFBB-E54F-B6FC-75C32D7F7AB7}" type="pres">
      <dgm:prSet presAssocID="{02D7C765-9763-4B6E-89C0-7984EB1CEC43}" presName="parentLeftMargin" presStyleLbl="node1" presStyleIdx="1" presStyleCnt="6"/>
      <dgm:spPr/>
    </dgm:pt>
    <dgm:pt modelId="{14A18BAA-A58A-D546-85AD-FAF1C0483608}" type="pres">
      <dgm:prSet presAssocID="{02D7C765-9763-4B6E-89C0-7984EB1CEC4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96E62E2-209D-5143-8C84-7339510AF090}" type="pres">
      <dgm:prSet presAssocID="{02D7C765-9763-4B6E-89C0-7984EB1CEC43}" presName="negativeSpace" presStyleCnt="0"/>
      <dgm:spPr/>
    </dgm:pt>
    <dgm:pt modelId="{AE8AAB40-3034-C64D-AF04-7853EBC069E9}" type="pres">
      <dgm:prSet presAssocID="{02D7C765-9763-4B6E-89C0-7984EB1CEC43}" presName="childText" presStyleLbl="conFgAcc1" presStyleIdx="2" presStyleCnt="6">
        <dgm:presLayoutVars>
          <dgm:bulletEnabled val="1"/>
        </dgm:presLayoutVars>
      </dgm:prSet>
      <dgm:spPr/>
    </dgm:pt>
    <dgm:pt modelId="{D67E04A8-E0D2-754C-AC40-703A245F1694}" type="pres">
      <dgm:prSet presAssocID="{C44DEDAC-BB92-4697-8C2D-39F6A01041F9}" presName="spaceBetweenRectangles" presStyleCnt="0"/>
      <dgm:spPr/>
    </dgm:pt>
    <dgm:pt modelId="{4647D875-1101-3341-B0D3-DF51F553F48B}" type="pres">
      <dgm:prSet presAssocID="{DF135204-839B-47DE-8724-EF441B41662D}" presName="parentLin" presStyleCnt="0"/>
      <dgm:spPr/>
    </dgm:pt>
    <dgm:pt modelId="{4F332F3D-5F83-0946-80AB-B776084363BD}" type="pres">
      <dgm:prSet presAssocID="{DF135204-839B-47DE-8724-EF441B41662D}" presName="parentLeftMargin" presStyleLbl="node1" presStyleIdx="2" presStyleCnt="6"/>
      <dgm:spPr/>
    </dgm:pt>
    <dgm:pt modelId="{38DD1C51-10B7-9D44-8150-99E1F01D5B4A}" type="pres">
      <dgm:prSet presAssocID="{DF135204-839B-47DE-8724-EF441B41662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88699BA-6C19-4D43-BF21-2F088FDC7F15}" type="pres">
      <dgm:prSet presAssocID="{DF135204-839B-47DE-8724-EF441B41662D}" presName="negativeSpace" presStyleCnt="0"/>
      <dgm:spPr/>
    </dgm:pt>
    <dgm:pt modelId="{8845E1B7-B2DE-6640-9886-2831D659D12F}" type="pres">
      <dgm:prSet presAssocID="{DF135204-839B-47DE-8724-EF441B41662D}" presName="childText" presStyleLbl="conFgAcc1" presStyleIdx="3" presStyleCnt="6">
        <dgm:presLayoutVars>
          <dgm:bulletEnabled val="1"/>
        </dgm:presLayoutVars>
      </dgm:prSet>
      <dgm:spPr/>
    </dgm:pt>
    <dgm:pt modelId="{8E356FA8-D71E-024E-9A48-12D0A6F909BA}" type="pres">
      <dgm:prSet presAssocID="{476CD16E-AA4C-41DE-AD26-CB96E66D3D4C}" presName="spaceBetweenRectangles" presStyleCnt="0"/>
      <dgm:spPr/>
    </dgm:pt>
    <dgm:pt modelId="{D6F091A9-FDB7-534E-8E4C-12581667040D}" type="pres">
      <dgm:prSet presAssocID="{82401DB9-20C8-4B9B-8955-72375CBB0EE3}" presName="parentLin" presStyleCnt="0"/>
      <dgm:spPr/>
    </dgm:pt>
    <dgm:pt modelId="{4635605D-227E-1A40-BCC0-43C11E570236}" type="pres">
      <dgm:prSet presAssocID="{82401DB9-20C8-4B9B-8955-72375CBB0EE3}" presName="parentLeftMargin" presStyleLbl="node1" presStyleIdx="3" presStyleCnt="6"/>
      <dgm:spPr/>
    </dgm:pt>
    <dgm:pt modelId="{383A73E7-171D-9441-9919-5737A0DB1F7D}" type="pres">
      <dgm:prSet presAssocID="{82401DB9-20C8-4B9B-8955-72375CBB0EE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D2813F9-D631-2840-80C3-D89E0BD26286}" type="pres">
      <dgm:prSet presAssocID="{82401DB9-20C8-4B9B-8955-72375CBB0EE3}" presName="negativeSpace" presStyleCnt="0"/>
      <dgm:spPr/>
    </dgm:pt>
    <dgm:pt modelId="{339FB453-F6A3-B24A-9F26-B13F2678198E}" type="pres">
      <dgm:prSet presAssocID="{82401DB9-20C8-4B9B-8955-72375CBB0EE3}" presName="childText" presStyleLbl="conFgAcc1" presStyleIdx="4" presStyleCnt="6">
        <dgm:presLayoutVars>
          <dgm:bulletEnabled val="1"/>
        </dgm:presLayoutVars>
      </dgm:prSet>
      <dgm:spPr/>
    </dgm:pt>
    <dgm:pt modelId="{4FDE182B-FC80-0541-B0FB-FCD704113000}" type="pres">
      <dgm:prSet presAssocID="{72CE71B5-FE6E-463F-807C-646C5E0D9EEF}" presName="spaceBetweenRectangles" presStyleCnt="0"/>
      <dgm:spPr/>
    </dgm:pt>
    <dgm:pt modelId="{3303C996-3762-1942-9294-49CC882FD969}" type="pres">
      <dgm:prSet presAssocID="{E59CC6D0-04A7-4639-8309-CE613B489C4E}" presName="parentLin" presStyleCnt="0"/>
      <dgm:spPr/>
    </dgm:pt>
    <dgm:pt modelId="{924C045C-53FD-6147-A0E3-FDEAC1D7FA50}" type="pres">
      <dgm:prSet presAssocID="{E59CC6D0-04A7-4639-8309-CE613B489C4E}" presName="parentLeftMargin" presStyleLbl="node1" presStyleIdx="4" presStyleCnt="6"/>
      <dgm:spPr/>
    </dgm:pt>
    <dgm:pt modelId="{909E75E4-18B9-794C-876E-F226BE114663}" type="pres">
      <dgm:prSet presAssocID="{E59CC6D0-04A7-4639-8309-CE613B489C4E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BC871BA-7B36-444B-A0E5-44F3E09A3C99}" type="pres">
      <dgm:prSet presAssocID="{E59CC6D0-04A7-4639-8309-CE613B489C4E}" presName="negativeSpace" presStyleCnt="0"/>
      <dgm:spPr/>
    </dgm:pt>
    <dgm:pt modelId="{BCED8EC8-7CD0-C044-B816-6DACF7F948C0}" type="pres">
      <dgm:prSet presAssocID="{E59CC6D0-04A7-4639-8309-CE613B489C4E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EC49D0F-638A-3244-9F2F-2DA1145890AF}" type="presOf" srcId="{937478ED-FE49-4BA3-9AEA-857B05E4728C}" destId="{B93E4FEC-16FD-8147-A54F-895BF765F1C6}" srcOrd="0" destOrd="0" presId="urn:microsoft.com/office/officeart/2005/8/layout/list1"/>
    <dgm:cxn modelId="{19E6F019-D566-6647-9AF6-8DEA19A13106}" type="presOf" srcId="{02D7C765-9763-4B6E-89C0-7984EB1CEC43}" destId="{14A18BAA-A58A-D546-85AD-FAF1C0483608}" srcOrd="1" destOrd="0" presId="urn:microsoft.com/office/officeart/2005/8/layout/list1"/>
    <dgm:cxn modelId="{EF794728-6048-49B2-A1AA-6D271C21015C}" srcId="{937478ED-FE49-4BA3-9AEA-857B05E4728C}" destId="{DF135204-839B-47DE-8724-EF441B41662D}" srcOrd="3" destOrd="0" parTransId="{7C731B62-6B5F-411A-A20B-748D7BEEBD73}" sibTransId="{476CD16E-AA4C-41DE-AD26-CB96E66D3D4C}"/>
    <dgm:cxn modelId="{8F5D0031-E213-0C4B-ADAD-CE4AD382534F}" type="presOf" srcId="{82401DB9-20C8-4B9B-8955-72375CBB0EE3}" destId="{4635605D-227E-1A40-BCC0-43C11E570236}" srcOrd="0" destOrd="0" presId="urn:microsoft.com/office/officeart/2005/8/layout/list1"/>
    <dgm:cxn modelId="{51E6693B-9DB7-C348-B2C2-3A917F7AB3B9}" type="presOf" srcId="{E59CC6D0-04A7-4639-8309-CE613B489C4E}" destId="{924C045C-53FD-6147-A0E3-FDEAC1D7FA50}" srcOrd="0" destOrd="0" presId="urn:microsoft.com/office/officeart/2005/8/layout/list1"/>
    <dgm:cxn modelId="{997D1440-52E5-7049-90AA-00E03FB5FA97}" type="presOf" srcId="{DF135204-839B-47DE-8724-EF441B41662D}" destId="{4F332F3D-5F83-0946-80AB-B776084363BD}" srcOrd="0" destOrd="0" presId="urn:microsoft.com/office/officeart/2005/8/layout/list1"/>
    <dgm:cxn modelId="{4697DC45-1B6F-0D47-8A8F-1C3C3EF173EE}" type="presOf" srcId="{82401DB9-20C8-4B9B-8955-72375CBB0EE3}" destId="{383A73E7-171D-9441-9919-5737A0DB1F7D}" srcOrd="1" destOrd="0" presId="urn:microsoft.com/office/officeart/2005/8/layout/list1"/>
    <dgm:cxn modelId="{5DE5284F-EBAF-EB4B-9EFA-4E265CF14A22}" type="presOf" srcId="{A16A4580-7F01-460C-A424-20EE36D0EC13}" destId="{EA73E160-1FDD-2445-9F93-38F83D81407B}" srcOrd="1" destOrd="0" presId="urn:microsoft.com/office/officeart/2005/8/layout/list1"/>
    <dgm:cxn modelId="{3E68DB50-FF21-0A44-B325-7B7CEC499A23}" type="presOf" srcId="{7F61E3C6-1F0C-4B5D-AAFC-8273D800760E}" destId="{2899C7A6-337A-B14C-A5A1-2F75102B207C}" srcOrd="1" destOrd="0" presId="urn:microsoft.com/office/officeart/2005/8/layout/list1"/>
    <dgm:cxn modelId="{EF64D26B-381A-B641-BABE-A3365BDB0EE0}" type="presOf" srcId="{E59CC6D0-04A7-4639-8309-CE613B489C4E}" destId="{909E75E4-18B9-794C-876E-F226BE114663}" srcOrd="1" destOrd="0" presId="urn:microsoft.com/office/officeart/2005/8/layout/list1"/>
    <dgm:cxn modelId="{D3277276-41F2-7542-A12D-4E22017E48D3}" type="presOf" srcId="{02D7C765-9763-4B6E-89C0-7984EB1CEC43}" destId="{F4C36300-FFBB-E54F-B6FC-75C32D7F7AB7}" srcOrd="0" destOrd="0" presId="urn:microsoft.com/office/officeart/2005/8/layout/list1"/>
    <dgm:cxn modelId="{236FD982-A81F-E049-8451-971D5321C2C8}" type="presOf" srcId="{7F61E3C6-1F0C-4B5D-AAFC-8273D800760E}" destId="{07123B4B-000B-814F-B5A4-9AF17125ADE4}" srcOrd="0" destOrd="0" presId="urn:microsoft.com/office/officeart/2005/8/layout/list1"/>
    <dgm:cxn modelId="{8DBC7083-9DC3-4450-9E34-3FBCCB85F56E}" srcId="{937478ED-FE49-4BA3-9AEA-857B05E4728C}" destId="{E59CC6D0-04A7-4639-8309-CE613B489C4E}" srcOrd="5" destOrd="0" parTransId="{67FF6638-9F55-4712-A700-734A53176186}" sibTransId="{DC60E7BB-461B-421C-B2DE-23C541E966C5}"/>
    <dgm:cxn modelId="{00A59383-594F-1B49-8435-33EB4F2BBDC0}" type="presOf" srcId="{A16A4580-7F01-460C-A424-20EE36D0EC13}" destId="{45C48B76-E7BF-6F47-B269-29B3D56E1E98}" srcOrd="0" destOrd="0" presId="urn:microsoft.com/office/officeart/2005/8/layout/list1"/>
    <dgm:cxn modelId="{A7E1558A-63A9-4549-A522-6F68C7F54A35}" srcId="{937478ED-FE49-4BA3-9AEA-857B05E4728C}" destId="{82401DB9-20C8-4B9B-8955-72375CBB0EE3}" srcOrd="4" destOrd="0" parTransId="{62AA2583-9B50-4EB9-8A7B-E78E8E57A57A}" sibTransId="{72CE71B5-FE6E-463F-807C-646C5E0D9EEF}"/>
    <dgm:cxn modelId="{B160E7C7-9D18-48BD-A56C-0251C8ABBD23}" srcId="{937478ED-FE49-4BA3-9AEA-857B05E4728C}" destId="{7F61E3C6-1F0C-4B5D-AAFC-8273D800760E}" srcOrd="1" destOrd="0" parTransId="{EAFA466B-8ED3-4446-A54B-08DCFDA6808C}" sibTransId="{68363129-1B23-43A6-A849-B2C48C7FF76D}"/>
    <dgm:cxn modelId="{FC4294E7-8E00-42D6-90E3-4DC04BA42C02}" srcId="{937478ED-FE49-4BA3-9AEA-857B05E4728C}" destId="{A16A4580-7F01-460C-A424-20EE36D0EC13}" srcOrd="0" destOrd="0" parTransId="{4497538A-FCDE-4673-B49F-AD2EBE1EF7F7}" sibTransId="{7C6A9C66-9ED6-4BD1-86F7-9AB305D6CE71}"/>
    <dgm:cxn modelId="{A38DDEEE-8B97-D341-AC41-BB4AB1E786FB}" type="presOf" srcId="{DF135204-839B-47DE-8724-EF441B41662D}" destId="{38DD1C51-10B7-9D44-8150-99E1F01D5B4A}" srcOrd="1" destOrd="0" presId="urn:microsoft.com/office/officeart/2005/8/layout/list1"/>
    <dgm:cxn modelId="{56BCBBF4-A121-441B-BE03-592D62BB5099}" srcId="{937478ED-FE49-4BA3-9AEA-857B05E4728C}" destId="{02D7C765-9763-4B6E-89C0-7984EB1CEC43}" srcOrd="2" destOrd="0" parTransId="{58B418B4-D661-4BDB-B170-EF41AAB1DA35}" sibTransId="{C44DEDAC-BB92-4697-8C2D-39F6A01041F9}"/>
    <dgm:cxn modelId="{3DFE60B3-6524-1D45-A76D-281BE1BC87C0}" type="presParOf" srcId="{B93E4FEC-16FD-8147-A54F-895BF765F1C6}" destId="{852865F3-CE4F-0D40-876B-2DCB465BEBAA}" srcOrd="0" destOrd="0" presId="urn:microsoft.com/office/officeart/2005/8/layout/list1"/>
    <dgm:cxn modelId="{134941A3-C3B2-3547-8248-9B5DFF33482E}" type="presParOf" srcId="{852865F3-CE4F-0D40-876B-2DCB465BEBAA}" destId="{45C48B76-E7BF-6F47-B269-29B3D56E1E98}" srcOrd="0" destOrd="0" presId="urn:microsoft.com/office/officeart/2005/8/layout/list1"/>
    <dgm:cxn modelId="{99906DE9-4819-9048-8EEF-5B1FA910B51A}" type="presParOf" srcId="{852865F3-CE4F-0D40-876B-2DCB465BEBAA}" destId="{EA73E160-1FDD-2445-9F93-38F83D81407B}" srcOrd="1" destOrd="0" presId="urn:microsoft.com/office/officeart/2005/8/layout/list1"/>
    <dgm:cxn modelId="{73BE043E-0FF3-864A-9532-049B2ED60AF7}" type="presParOf" srcId="{B93E4FEC-16FD-8147-A54F-895BF765F1C6}" destId="{800F699C-5B8A-2D4D-9100-B6033E87B617}" srcOrd="1" destOrd="0" presId="urn:microsoft.com/office/officeart/2005/8/layout/list1"/>
    <dgm:cxn modelId="{D0446A8B-8079-7447-9834-14542C5953D1}" type="presParOf" srcId="{B93E4FEC-16FD-8147-A54F-895BF765F1C6}" destId="{CD40B987-DEAD-BF4D-B7B7-604A3B24FA56}" srcOrd="2" destOrd="0" presId="urn:microsoft.com/office/officeart/2005/8/layout/list1"/>
    <dgm:cxn modelId="{45CF12FF-1038-D143-B77F-242563A5821E}" type="presParOf" srcId="{B93E4FEC-16FD-8147-A54F-895BF765F1C6}" destId="{EF89BFD5-4877-5B4B-9E5A-15D60B338CD8}" srcOrd="3" destOrd="0" presId="urn:microsoft.com/office/officeart/2005/8/layout/list1"/>
    <dgm:cxn modelId="{BC9E642F-A0B3-E24A-AC3A-8AB3073C7743}" type="presParOf" srcId="{B93E4FEC-16FD-8147-A54F-895BF765F1C6}" destId="{56396112-C706-7E40-BC0B-F2D4854AD896}" srcOrd="4" destOrd="0" presId="urn:microsoft.com/office/officeart/2005/8/layout/list1"/>
    <dgm:cxn modelId="{21717045-D82D-EB43-B4C5-0272C643B062}" type="presParOf" srcId="{56396112-C706-7E40-BC0B-F2D4854AD896}" destId="{07123B4B-000B-814F-B5A4-9AF17125ADE4}" srcOrd="0" destOrd="0" presId="urn:microsoft.com/office/officeart/2005/8/layout/list1"/>
    <dgm:cxn modelId="{C61F3C94-2BD8-E942-BC70-5BE411EBB581}" type="presParOf" srcId="{56396112-C706-7E40-BC0B-F2D4854AD896}" destId="{2899C7A6-337A-B14C-A5A1-2F75102B207C}" srcOrd="1" destOrd="0" presId="urn:microsoft.com/office/officeart/2005/8/layout/list1"/>
    <dgm:cxn modelId="{3F315FBB-48EC-904F-AFC6-2EC8EA71EA81}" type="presParOf" srcId="{B93E4FEC-16FD-8147-A54F-895BF765F1C6}" destId="{E5562018-557D-3E43-8E6D-4D8AF6EA106D}" srcOrd="5" destOrd="0" presId="urn:microsoft.com/office/officeart/2005/8/layout/list1"/>
    <dgm:cxn modelId="{BB9FB881-06FD-CE4F-A3F2-06EF0E4E187C}" type="presParOf" srcId="{B93E4FEC-16FD-8147-A54F-895BF765F1C6}" destId="{BF13D69F-6F52-BA47-9F02-FB8677D2DFE6}" srcOrd="6" destOrd="0" presId="urn:microsoft.com/office/officeart/2005/8/layout/list1"/>
    <dgm:cxn modelId="{66F21E04-1CE6-9D48-A3F1-38651995C375}" type="presParOf" srcId="{B93E4FEC-16FD-8147-A54F-895BF765F1C6}" destId="{91BB1348-6D47-064C-A0D4-70096BABBB7B}" srcOrd="7" destOrd="0" presId="urn:microsoft.com/office/officeart/2005/8/layout/list1"/>
    <dgm:cxn modelId="{871E40B6-EA12-8C4D-B42D-8FB25658914F}" type="presParOf" srcId="{B93E4FEC-16FD-8147-A54F-895BF765F1C6}" destId="{F865B08F-B0E5-E540-99CD-D52B6E7ED696}" srcOrd="8" destOrd="0" presId="urn:microsoft.com/office/officeart/2005/8/layout/list1"/>
    <dgm:cxn modelId="{670F3B26-16E7-9B47-8799-3134D7821F05}" type="presParOf" srcId="{F865B08F-B0E5-E540-99CD-D52B6E7ED696}" destId="{F4C36300-FFBB-E54F-B6FC-75C32D7F7AB7}" srcOrd="0" destOrd="0" presId="urn:microsoft.com/office/officeart/2005/8/layout/list1"/>
    <dgm:cxn modelId="{6B57A234-A3BC-934B-AF5E-871028E524B1}" type="presParOf" srcId="{F865B08F-B0E5-E540-99CD-D52B6E7ED696}" destId="{14A18BAA-A58A-D546-85AD-FAF1C0483608}" srcOrd="1" destOrd="0" presId="urn:microsoft.com/office/officeart/2005/8/layout/list1"/>
    <dgm:cxn modelId="{8F8D7C8D-2303-8C47-A813-36296D7467BB}" type="presParOf" srcId="{B93E4FEC-16FD-8147-A54F-895BF765F1C6}" destId="{296E62E2-209D-5143-8C84-7339510AF090}" srcOrd="9" destOrd="0" presId="urn:microsoft.com/office/officeart/2005/8/layout/list1"/>
    <dgm:cxn modelId="{DF4ED6CA-DCE3-3141-8156-4698F12B54A4}" type="presParOf" srcId="{B93E4FEC-16FD-8147-A54F-895BF765F1C6}" destId="{AE8AAB40-3034-C64D-AF04-7853EBC069E9}" srcOrd="10" destOrd="0" presId="urn:microsoft.com/office/officeart/2005/8/layout/list1"/>
    <dgm:cxn modelId="{79E2A0BD-0EF3-0D4C-B726-B2ECFE942CBA}" type="presParOf" srcId="{B93E4FEC-16FD-8147-A54F-895BF765F1C6}" destId="{D67E04A8-E0D2-754C-AC40-703A245F1694}" srcOrd="11" destOrd="0" presId="urn:microsoft.com/office/officeart/2005/8/layout/list1"/>
    <dgm:cxn modelId="{5E302A5A-B01A-AB46-B959-73117702C5B7}" type="presParOf" srcId="{B93E4FEC-16FD-8147-A54F-895BF765F1C6}" destId="{4647D875-1101-3341-B0D3-DF51F553F48B}" srcOrd="12" destOrd="0" presId="urn:microsoft.com/office/officeart/2005/8/layout/list1"/>
    <dgm:cxn modelId="{B3D5FF97-41DA-7B44-B349-E03036B15B3E}" type="presParOf" srcId="{4647D875-1101-3341-B0D3-DF51F553F48B}" destId="{4F332F3D-5F83-0946-80AB-B776084363BD}" srcOrd="0" destOrd="0" presId="urn:microsoft.com/office/officeart/2005/8/layout/list1"/>
    <dgm:cxn modelId="{169756A9-3906-994C-9D9E-9B0EC2794DEC}" type="presParOf" srcId="{4647D875-1101-3341-B0D3-DF51F553F48B}" destId="{38DD1C51-10B7-9D44-8150-99E1F01D5B4A}" srcOrd="1" destOrd="0" presId="urn:microsoft.com/office/officeart/2005/8/layout/list1"/>
    <dgm:cxn modelId="{8045C2B2-6CCE-FE4D-894C-3B90CFB3C84D}" type="presParOf" srcId="{B93E4FEC-16FD-8147-A54F-895BF765F1C6}" destId="{688699BA-6C19-4D43-BF21-2F088FDC7F15}" srcOrd="13" destOrd="0" presId="urn:microsoft.com/office/officeart/2005/8/layout/list1"/>
    <dgm:cxn modelId="{D00D881E-A94B-BA49-A752-A54C3FD65AD9}" type="presParOf" srcId="{B93E4FEC-16FD-8147-A54F-895BF765F1C6}" destId="{8845E1B7-B2DE-6640-9886-2831D659D12F}" srcOrd="14" destOrd="0" presId="urn:microsoft.com/office/officeart/2005/8/layout/list1"/>
    <dgm:cxn modelId="{D4EA0147-925D-9848-9733-1CD141880EC9}" type="presParOf" srcId="{B93E4FEC-16FD-8147-A54F-895BF765F1C6}" destId="{8E356FA8-D71E-024E-9A48-12D0A6F909BA}" srcOrd="15" destOrd="0" presId="urn:microsoft.com/office/officeart/2005/8/layout/list1"/>
    <dgm:cxn modelId="{4C189370-DAD4-E64E-842A-9C67CB104D4D}" type="presParOf" srcId="{B93E4FEC-16FD-8147-A54F-895BF765F1C6}" destId="{D6F091A9-FDB7-534E-8E4C-12581667040D}" srcOrd="16" destOrd="0" presId="urn:microsoft.com/office/officeart/2005/8/layout/list1"/>
    <dgm:cxn modelId="{A66BFC63-D51C-7048-AA62-0195A2251A67}" type="presParOf" srcId="{D6F091A9-FDB7-534E-8E4C-12581667040D}" destId="{4635605D-227E-1A40-BCC0-43C11E570236}" srcOrd="0" destOrd="0" presId="urn:microsoft.com/office/officeart/2005/8/layout/list1"/>
    <dgm:cxn modelId="{DE11FB1F-B6FC-C546-A8FD-A1D926FF5191}" type="presParOf" srcId="{D6F091A9-FDB7-534E-8E4C-12581667040D}" destId="{383A73E7-171D-9441-9919-5737A0DB1F7D}" srcOrd="1" destOrd="0" presId="urn:microsoft.com/office/officeart/2005/8/layout/list1"/>
    <dgm:cxn modelId="{001321D0-D699-284F-B5A2-CDAACDAC2171}" type="presParOf" srcId="{B93E4FEC-16FD-8147-A54F-895BF765F1C6}" destId="{FD2813F9-D631-2840-80C3-D89E0BD26286}" srcOrd="17" destOrd="0" presId="urn:microsoft.com/office/officeart/2005/8/layout/list1"/>
    <dgm:cxn modelId="{F4F4D1FB-531C-5F4F-A103-399F5BDBB798}" type="presParOf" srcId="{B93E4FEC-16FD-8147-A54F-895BF765F1C6}" destId="{339FB453-F6A3-B24A-9F26-B13F2678198E}" srcOrd="18" destOrd="0" presId="urn:microsoft.com/office/officeart/2005/8/layout/list1"/>
    <dgm:cxn modelId="{10743634-62C1-CC41-94C3-9ACDF6CB7D86}" type="presParOf" srcId="{B93E4FEC-16FD-8147-A54F-895BF765F1C6}" destId="{4FDE182B-FC80-0541-B0FB-FCD704113000}" srcOrd="19" destOrd="0" presId="urn:microsoft.com/office/officeart/2005/8/layout/list1"/>
    <dgm:cxn modelId="{FED0DD48-6AAE-1244-BA7C-284097938148}" type="presParOf" srcId="{B93E4FEC-16FD-8147-A54F-895BF765F1C6}" destId="{3303C996-3762-1942-9294-49CC882FD969}" srcOrd="20" destOrd="0" presId="urn:microsoft.com/office/officeart/2005/8/layout/list1"/>
    <dgm:cxn modelId="{2A7B27A6-3C8E-8840-9319-E143C4606EC3}" type="presParOf" srcId="{3303C996-3762-1942-9294-49CC882FD969}" destId="{924C045C-53FD-6147-A0E3-FDEAC1D7FA50}" srcOrd="0" destOrd="0" presId="urn:microsoft.com/office/officeart/2005/8/layout/list1"/>
    <dgm:cxn modelId="{9845C3F2-404C-EE43-8A76-A619B4581F12}" type="presParOf" srcId="{3303C996-3762-1942-9294-49CC882FD969}" destId="{909E75E4-18B9-794C-876E-F226BE114663}" srcOrd="1" destOrd="0" presId="urn:microsoft.com/office/officeart/2005/8/layout/list1"/>
    <dgm:cxn modelId="{390C8BC1-6730-6E41-A088-6B32BBABC5D8}" type="presParOf" srcId="{B93E4FEC-16FD-8147-A54F-895BF765F1C6}" destId="{1BC871BA-7B36-444B-A0E5-44F3E09A3C99}" srcOrd="21" destOrd="0" presId="urn:microsoft.com/office/officeart/2005/8/layout/list1"/>
    <dgm:cxn modelId="{41ADC128-722F-E348-9803-F4E04E40681E}" type="presParOf" srcId="{B93E4FEC-16FD-8147-A54F-895BF765F1C6}" destId="{BCED8EC8-7CD0-C044-B816-6DACF7F948C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F4A13C-A375-4767-8655-8D9D2FC1352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D913BB1-C7E1-40C8-912E-F3E25BEDF566}">
      <dgm:prSet/>
      <dgm:spPr/>
      <dgm:t>
        <a:bodyPr/>
        <a:lstStyle/>
        <a:p>
          <a:r>
            <a:rPr lang="en-US"/>
            <a:t>Even though the models were able to predict and generate captions according to the images, the results were not that sound.</a:t>
          </a:r>
        </a:p>
      </dgm:t>
    </dgm:pt>
    <dgm:pt modelId="{9006FA14-7E0F-4066-9F9B-0E6DDA68B617}" type="parTrans" cxnId="{8F9D7586-D7FB-4ECC-83D9-898D246372FB}">
      <dgm:prSet/>
      <dgm:spPr/>
      <dgm:t>
        <a:bodyPr/>
        <a:lstStyle/>
        <a:p>
          <a:endParaRPr lang="en-US"/>
        </a:p>
      </dgm:t>
    </dgm:pt>
    <dgm:pt modelId="{1C2C2DC6-C5A3-45CB-8848-D8971A5A0392}" type="sibTrans" cxnId="{8F9D7586-D7FB-4ECC-83D9-898D246372FB}">
      <dgm:prSet/>
      <dgm:spPr/>
      <dgm:t>
        <a:bodyPr/>
        <a:lstStyle/>
        <a:p>
          <a:endParaRPr lang="en-US"/>
        </a:p>
      </dgm:t>
    </dgm:pt>
    <dgm:pt modelId="{FD89BCFF-A976-4A5F-AC4A-4CB4EF12F1FA}">
      <dgm:prSet/>
      <dgm:spPr/>
      <dgm:t>
        <a:bodyPr/>
        <a:lstStyle/>
        <a:p>
          <a:r>
            <a:rPr lang="en-US"/>
            <a:t>Based on the bleu score and test loss, this may not be the best performing model but this project helps to understand how image captioning problems can be approached.</a:t>
          </a:r>
        </a:p>
      </dgm:t>
    </dgm:pt>
    <dgm:pt modelId="{335AE64B-FC24-4687-B8DF-9557551651C6}" type="parTrans" cxnId="{584925B2-84B3-4350-A5C7-C079D76384F3}">
      <dgm:prSet/>
      <dgm:spPr/>
      <dgm:t>
        <a:bodyPr/>
        <a:lstStyle/>
        <a:p>
          <a:endParaRPr lang="en-US"/>
        </a:p>
      </dgm:t>
    </dgm:pt>
    <dgm:pt modelId="{003B99AC-A716-402D-9CAA-8EC17E917BEE}" type="sibTrans" cxnId="{584925B2-84B3-4350-A5C7-C079D76384F3}">
      <dgm:prSet/>
      <dgm:spPr/>
      <dgm:t>
        <a:bodyPr/>
        <a:lstStyle/>
        <a:p>
          <a:endParaRPr lang="en-US"/>
        </a:p>
      </dgm:t>
    </dgm:pt>
    <dgm:pt modelId="{242451D5-7F7B-47F5-ACE8-99A36B3ABFDD}">
      <dgm:prSet/>
      <dgm:spPr/>
      <dgm:t>
        <a:bodyPr/>
        <a:lstStyle/>
        <a:p>
          <a:r>
            <a:rPr lang="en-US"/>
            <a:t>Use of more powerful pretrained CNN model for feature extraction can help to increase efficiency.</a:t>
          </a:r>
        </a:p>
      </dgm:t>
    </dgm:pt>
    <dgm:pt modelId="{27FFCD95-5CBC-4FD8-8597-EBEDADC83C11}" type="parTrans" cxnId="{81BCFA75-9432-4DCE-924D-B05EFF866771}">
      <dgm:prSet/>
      <dgm:spPr/>
      <dgm:t>
        <a:bodyPr/>
        <a:lstStyle/>
        <a:p>
          <a:endParaRPr lang="en-US"/>
        </a:p>
      </dgm:t>
    </dgm:pt>
    <dgm:pt modelId="{01C0555B-FF8C-4CB6-B48E-7EE6988824FD}" type="sibTrans" cxnId="{81BCFA75-9432-4DCE-924D-B05EFF866771}">
      <dgm:prSet/>
      <dgm:spPr/>
      <dgm:t>
        <a:bodyPr/>
        <a:lstStyle/>
        <a:p>
          <a:endParaRPr lang="en-US"/>
        </a:p>
      </dgm:t>
    </dgm:pt>
    <dgm:pt modelId="{7BB50781-0178-4FAC-B402-05A8511C717B}">
      <dgm:prSet/>
      <dgm:spPr/>
      <dgm:t>
        <a:bodyPr/>
        <a:lstStyle/>
        <a:p>
          <a:r>
            <a:rPr lang="en-US"/>
            <a:t>Incorporating a feedback loop can help to improve performance iteratively.</a:t>
          </a:r>
        </a:p>
      </dgm:t>
    </dgm:pt>
    <dgm:pt modelId="{45642954-3E9E-4599-8B6F-53EDBD9A0D2F}" type="parTrans" cxnId="{7A11F44C-5314-46D8-8461-4052787D2060}">
      <dgm:prSet/>
      <dgm:spPr/>
      <dgm:t>
        <a:bodyPr/>
        <a:lstStyle/>
        <a:p>
          <a:endParaRPr lang="en-US"/>
        </a:p>
      </dgm:t>
    </dgm:pt>
    <dgm:pt modelId="{2C3B8076-3922-4E69-ACB0-A6632CB8FFF1}" type="sibTrans" cxnId="{7A11F44C-5314-46D8-8461-4052787D2060}">
      <dgm:prSet/>
      <dgm:spPr/>
      <dgm:t>
        <a:bodyPr/>
        <a:lstStyle/>
        <a:p>
          <a:endParaRPr lang="en-US"/>
        </a:p>
      </dgm:t>
    </dgm:pt>
    <dgm:pt modelId="{DB8C682B-E895-43AE-91CE-CAB0D398100A}">
      <dgm:prSet/>
      <dgm:spPr/>
      <dgm:t>
        <a:bodyPr/>
        <a:lstStyle/>
        <a:p>
          <a:r>
            <a:rPr lang="en-US"/>
            <a:t>Fine tuning models using transfer learning techniques can also help in this case. </a:t>
          </a:r>
        </a:p>
      </dgm:t>
    </dgm:pt>
    <dgm:pt modelId="{EEBB23D2-B33E-4642-A376-2C77E2AF94E2}" type="parTrans" cxnId="{E3DC355F-4A96-4346-A68D-71D6CEF59A76}">
      <dgm:prSet/>
      <dgm:spPr/>
      <dgm:t>
        <a:bodyPr/>
        <a:lstStyle/>
        <a:p>
          <a:endParaRPr lang="en-US"/>
        </a:p>
      </dgm:t>
    </dgm:pt>
    <dgm:pt modelId="{8BCEA2B9-64C6-430E-BACA-55E04BF1B1E3}" type="sibTrans" cxnId="{E3DC355F-4A96-4346-A68D-71D6CEF59A76}">
      <dgm:prSet/>
      <dgm:spPr/>
      <dgm:t>
        <a:bodyPr/>
        <a:lstStyle/>
        <a:p>
          <a:endParaRPr lang="en-US"/>
        </a:p>
      </dgm:t>
    </dgm:pt>
    <dgm:pt modelId="{233B2432-C255-B540-8AB4-21561DB7E8BF}" type="pres">
      <dgm:prSet presAssocID="{D1F4A13C-A375-4767-8655-8D9D2FC1352B}" presName="diagram" presStyleCnt="0">
        <dgm:presLayoutVars>
          <dgm:dir/>
          <dgm:resizeHandles val="exact"/>
        </dgm:presLayoutVars>
      </dgm:prSet>
      <dgm:spPr/>
    </dgm:pt>
    <dgm:pt modelId="{F30FE3A6-B3AC-A147-B57B-0749E9FF9A54}" type="pres">
      <dgm:prSet presAssocID="{1D913BB1-C7E1-40C8-912E-F3E25BEDF566}" presName="node" presStyleLbl="node1" presStyleIdx="0" presStyleCnt="5">
        <dgm:presLayoutVars>
          <dgm:bulletEnabled val="1"/>
        </dgm:presLayoutVars>
      </dgm:prSet>
      <dgm:spPr/>
    </dgm:pt>
    <dgm:pt modelId="{A77BBA82-B791-C24B-A88F-B72197EDBD39}" type="pres">
      <dgm:prSet presAssocID="{1C2C2DC6-C5A3-45CB-8848-D8971A5A0392}" presName="sibTrans" presStyleCnt="0"/>
      <dgm:spPr/>
    </dgm:pt>
    <dgm:pt modelId="{CC9B920D-F49C-5D44-A1A8-4961886C3088}" type="pres">
      <dgm:prSet presAssocID="{FD89BCFF-A976-4A5F-AC4A-4CB4EF12F1FA}" presName="node" presStyleLbl="node1" presStyleIdx="1" presStyleCnt="5">
        <dgm:presLayoutVars>
          <dgm:bulletEnabled val="1"/>
        </dgm:presLayoutVars>
      </dgm:prSet>
      <dgm:spPr/>
    </dgm:pt>
    <dgm:pt modelId="{3DED4216-80A9-3140-9045-FA9261B19939}" type="pres">
      <dgm:prSet presAssocID="{003B99AC-A716-402D-9CAA-8EC17E917BEE}" presName="sibTrans" presStyleCnt="0"/>
      <dgm:spPr/>
    </dgm:pt>
    <dgm:pt modelId="{6419F66D-4E92-3B42-8076-5E0876D1A615}" type="pres">
      <dgm:prSet presAssocID="{242451D5-7F7B-47F5-ACE8-99A36B3ABFDD}" presName="node" presStyleLbl="node1" presStyleIdx="2" presStyleCnt="5">
        <dgm:presLayoutVars>
          <dgm:bulletEnabled val="1"/>
        </dgm:presLayoutVars>
      </dgm:prSet>
      <dgm:spPr/>
    </dgm:pt>
    <dgm:pt modelId="{AF23158F-E005-F944-8F06-6B933764F550}" type="pres">
      <dgm:prSet presAssocID="{01C0555B-FF8C-4CB6-B48E-7EE6988824FD}" presName="sibTrans" presStyleCnt="0"/>
      <dgm:spPr/>
    </dgm:pt>
    <dgm:pt modelId="{44330C2A-2882-C44A-8CB6-4B49A0267061}" type="pres">
      <dgm:prSet presAssocID="{7BB50781-0178-4FAC-B402-05A8511C717B}" presName="node" presStyleLbl="node1" presStyleIdx="3" presStyleCnt="5">
        <dgm:presLayoutVars>
          <dgm:bulletEnabled val="1"/>
        </dgm:presLayoutVars>
      </dgm:prSet>
      <dgm:spPr/>
    </dgm:pt>
    <dgm:pt modelId="{4685AD86-210E-AB45-BEA3-2D81C1383702}" type="pres">
      <dgm:prSet presAssocID="{2C3B8076-3922-4E69-ACB0-A6632CB8FFF1}" presName="sibTrans" presStyleCnt="0"/>
      <dgm:spPr/>
    </dgm:pt>
    <dgm:pt modelId="{5EE4EDD3-003B-734A-AEB1-BD9566B2DDA7}" type="pres">
      <dgm:prSet presAssocID="{DB8C682B-E895-43AE-91CE-CAB0D398100A}" presName="node" presStyleLbl="node1" presStyleIdx="4" presStyleCnt="5">
        <dgm:presLayoutVars>
          <dgm:bulletEnabled val="1"/>
        </dgm:presLayoutVars>
      </dgm:prSet>
      <dgm:spPr/>
    </dgm:pt>
  </dgm:ptLst>
  <dgm:cxnLst>
    <dgm:cxn modelId="{ED075A21-88F2-8E4D-87B0-BB5E3DA73F3B}" type="presOf" srcId="{D1F4A13C-A375-4767-8655-8D9D2FC1352B}" destId="{233B2432-C255-B540-8AB4-21561DB7E8BF}" srcOrd="0" destOrd="0" presId="urn:microsoft.com/office/officeart/2005/8/layout/default"/>
    <dgm:cxn modelId="{7A11F44C-5314-46D8-8461-4052787D2060}" srcId="{D1F4A13C-A375-4767-8655-8D9D2FC1352B}" destId="{7BB50781-0178-4FAC-B402-05A8511C717B}" srcOrd="3" destOrd="0" parTransId="{45642954-3E9E-4599-8B6F-53EDBD9A0D2F}" sibTransId="{2C3B8076-3922-4E69-ACB0-A6632CB8FFF1}"/>
    <dgm:cxn modelId="{B7B3CC50-E1FC-4448-8A60-6D59A137629A}" type="presOf" srcId="{7BB50781-0178-4FAC-B402-05A8511C717B}" destId="{44330C2A-2882-C44A-8CB6-4B49A0267061}" srcOrd="0" destOrd="0" presId="urn:microsoft.com/office/officeart/2005/8/layout/default"/>
    <dgm:cxn modelId="{E3DC355F-4A96-4346-A68D-71D6CEF59A76}" srcId="{D1F4A13C-A375-4767-8655-8D9D2FC1352B}" destId="{DB8C682B-E895-43AE-91CE-CAB0D398100A}" srcOrd="4" destOrd="0" parTransId="{EEBB23D2-B33E-4642-A376-2C77E2AF94E2}" sibTransId="{8BCEA2B9-64C6-430E-BACA-55E04BF1B1E3}"/>
    <dgm:cxn modelId="{81BCFA75-9432-4DCE-924D-B05EFF866771}" srcId="{D1F4A13C-A375-4767-8655-8D9D2FC1352B}" destId="{242451D5-7F7B-47F5-ACE8-99A36B3ABFDD}" srcOrd="2" destOrd="0" parTransId="{27FFCD95-5CBC-4FD8-8597-EBEDADC83C11}" sibTransId="{01C0555B-FF8C-4CB6-B48E-7EE6988824FD}"/>
    <dgm:cxn modelId="{8F9D7586-D7FB-4ECC-83D9-898D246372FB}" srcId="{D1F4A13C-A375-4767-8655-8D9D2FC1352B}" destId="{1D913BB1-C7E1-40C8-912E-F3E25BEDF566}" srcOrd="0" destOrd="0" parTransId="{9006FA14-7E0F-4066-9F9B-0E6DDA68B617}" sibTransId="{1C2C2DC6-C5A3-45CB-8848-D8971A5A0392}"/>
    <dgm:cxn modelId="{9AF8C1AE-E750-964D-BDE7-7B88EBD0701C}" type="presOf" srcId="{1D913BB1-C7E1-40C8-912E-F3E25BEDF566}" destId="{F30FE3A6-B3AC-A147-B57B-0749E9FF9A54}" srcOrd="0" destOrd="0" presId="urn:microsoft.com/office/officeart/2005/8/layout/default"/>
    <dgm:cxn modelId="{584925B2-84B3-4350-A5C7-C079D76384F3}" srcId="{D1F4A13C-A375-4767-8655-8D9D2FC1352B}" destId="{FD89BCFF-A976-4A5F-AC4A-4CB4EF12F1FA}" srcOrd="1" destOrd="0" parTransId="{335AE64B-FC24-4687-B8DF-9557551651C6}" sibTransId="{003B99AC-A716-402D-9CAA-8EC17E917BEE}"/>
    <dgm:cxn modelId="{FFBD96B9-17AC-8947-A7B2-25C60F04E207}" type="presOf" srcId="{FD89BCFF-A976-4A5F-AC4A-4CB4EF12F1FA}" destId="{CC9B920D-F49C-5D44-A1A8-4961886C3088}" srcOrd="0" destOrd="0" presId="urn:microsoft.com/office/officeart/2005/8/layout/default"/>
    <dgm:cxn modelId="{6F19ECBF-EA17-3C40-B096-790F5CA06185}" type="presOf" srcId="{DB8C682B-E895-43AE-91CE-CAB0D398100A}" destId="{5EE4EDD3-003B-734A-AEB1-BD9566B2DDA7}" srcOrd="0" destOrd="0" presId="urn:microsoft.com/office/officeart/2005/8/layout/default"/>
    <dgm:cxn modelId="{9A45D0C3-ED24-D14D-8010-9007BAD3A699}" type="presOf" srcId="{242451D5-7F7B-47F5-ACE8-99A36B3ABFDD}" destId="{6419F66D-4E92-3B42-8076-5E0876D1A615}" srcOrd="0" destOrd="0" presId="urn:microsoft.com/office/officeart/2005/8/layout/default"/>
    <dgm:cxn modelId="{FBBE53CC-35D0-C84B-94F2-FBB7287EB4DC}" type="presParOf" srcId="{233B2432-C255-B540-8AB4-21561DB7E8BF}" destId="{F30FE3A6-B3AC-A147-B57B-0749E9FF9A54}" srcOrd="0" destOrd="0" presId="urn:microsoft.com/office/officeart/2005/8/layout/default"/>
    <dgm:cxn modelId="{1FB9775A-5080-4749-9A32-C41BC138D855}" type="presParOf" srcId="{233B2432-C255-B540-8AB4-21561DB7E8BF}" destId="{A77BBA82-B791-C24B-A88F-B72197EDBD39}" srcOrd="1" destOrd="0" presId="urn:microsoft.com/office/officeart/2005/8/layout/default"/>
    <dgm:cxn modelId="{58020AEA-2526-1F4D-AB11-79BD0CC9275C}" type="presParOf" srcId="{233B2432-C255-B540-8AB4-21561DB7E8BF}" destId="{CC9B920D-F49C-5D44-A1A8-4961886C3088}" srcOrd="2" destOrd="0" presId="urn:microsoft.com/office/officeart/2005/8/layout/default"/>
    <dgm:cxn modelId="{A3649D71-19D6-874D-BE9A-1E9B33F2E48F}" type="presParOf" srcId="{233B2432-C255-B540-8AB4-21561DB7E8BF}" destId="{3DED4216-80A9-3140-9045-FA9261B19939}" srcOrd="3" destOrd="0" presId="urn:microsoft.com/office/officeart/2005/8/layout/default"/>
    <dgm:cxn modelId="{42F800B1-A68A-D544-88F7-7C219088D7D3}" type="presParOf" srcId="{233B2432-C255-B540-8AB4-21561DB7E8BF}" destId="{6419F66D-4E92-3B42-8076-5E0876D1A615}" srcOrd="4" destOrd="0" presId="urn:microsoft.com/office/officeart/2005/8/layout/default"/>
    <dgm:cxn modelId="{832A966C-FECA-B745-A1B0-98442B359D35}" type="presParOf" srcId="{233B2432-C255-B540-8AB4-21561DB7E8BF}" destId="{AF23158F-E005-F944-8F06-6B933764F550}" srcOrd="5" destOrd="0" presId="urn:microsoft.com/office/officeart/2005/8/layout/default"/>
    <dgm:cxn modelId="{021A19D2-FFC5-3649-BB1E-FFFBB0FA3F39}" type="presParOf" srcId="{233B2432-C255-B540-8AB4-21561DB7E8BF}" destId="{44330C2A-2882-C44A-8CB6-4B49A0267061}" srcOrd="6" destOrd="0" presId="urn:microsoft.com/office/officeart/2005/8/layout/default"/>
    <dgm:cxn modelId="{FFAC0E18-707E-5844-AB29-F8FFD408BA70}" type="presParOf" srcId="{233B2432-C255-B540-8AB4-21561DB7E8BF}" destId="{4685AD86-210E-AB45-BEA3-2D81C1383702}" srcOrd="7" destOrd="0" presId="urn:microsoft.com/office/officeart/2005/8/layout/default"/>
    <dgm:cxn modelId="{40187E9F-E0BF-2D4B-A51C-E91FA5739A89}" type="presParOf" srcId="{233B2432-C255-B540-8AB4-21561DB7E8BF}" destId="{5EE4EDD3-003B-734A-AEB1-BD9566B2DDA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9A89BE-6A37-49D8-9369-02CB616D058C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3F0EBE9-BB01-4203-8016-6F4A95EBB545}">
      <dgm:prSet/>
      <dgm:spPr/>
      <dgm:t>
        <a:bodyPr/>
        <a:lstStyle/>
        <a:p>
          <a:r>
            <a:rPr lang="en-US" b="1" i="1"/>
            <a:t>Thank you</a:t>
          </a:r>
          <a:endParaRPr lang="en-US"/>
        </a:p>
      </dgm:t>
    </dgm:pt>
    <dgm:pt modelId="{82670608-7E6A-4535-B0BB-0FF7C667821C}" type="parTrans" cxnId="{AA8D1650-3C10-4FF6-9F61-D75243B85DC8}">
      <dgm:prSet/>
      <dgm:spPr/>
      <dgm:t>
        <a:bodyPr/>
        <a:lstStyle/>
        <a:p>
          <a:endParaRPr lang="en-US"/>
        </a:p>
      </dgm:t>
    </dgm:pt>
    <dgm:pt modelId="{2B074B7E-F6D2-4D05-B7A4-EE497E298AA9}" type="sibTrans" cxnId="{AA8D1650-3C10-4FF6-9F61-D75243B85DC8}">
      <dgm:prSet/>
      <dgm:spPr/>
      <dgm:t>
        <a:bodyPr/>
        <a:lstStyle/>
        <a:p>
          <a:endParaRPr lang="en-US"/>
        </a:p>
      </dgm:t>
    </dgm:pt>
    <dgm:pt modelId="{BD41626C-229E-AB4D-B50D-EC560181F6D4}" type="pres">
      <dgm:prSet presAssocID="{6E9A89BE-6A37-49D8-9369-02CB616D058C}" presName="Name0" presStyleCnt="0">
        <dgm:presLayoutVars>
          <dgm:dir/>
          <dgm:animLvl val="lvl"/>
          <dgm:resizeHandles val="exact"/>
        </dgm:presLayoutVars>
      </dgm:prSet>
      <dgm:spPr/>
    </dgm:pt>
    <dgm:pt modelId="{15DB4B35-81F7-F340-81EC-87A5FCF80B5D}" type="pres">
      <dgm:prSet presAssocID="{53F0EBE9-BB01-4203-8016-6F4A95EBB545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6DA4BD43-5706-814F-ACE6-0DC8AE363E0B}" type="presOf" srcId="{6E9A89BE-6A37-49D8-9369-02CB616D058C}" destId="{BD41626C-229E-AB4D-B50D-EC560181F6D4}" srcOrd="0" destOrd="0" presId="urn:microsoft.com/office/officeart/2005/8/layout/chevron1"/>
    <dgm:cxn modelId="{AA8D1650-3C10-4FF6-9F61-D75243B85DC8}" srcId="{6E9A89BE-6A37-49D8-9369-02CB616D058C}" destId="{53F0EBE9-BB01-4203-8016-6F4A95EBB545}" srcOrd="0" destOrd="0" parTransId="{82670608-7E6A-4535-B0BB-0FF7C667821C}" sibTransId="{2B074B7E-F6D2-4D05-B7A4-EE497E298AA9}"/>
    <dgm:cxn modelId="{697F01BF-5229-0A45-A280-6EC8B776C895}" type="presOf" srcId="{53F0EBE9-BB01-4203-8016-6F4A95EBB545}" destId="{15DB4B35-81F7-F340-81EC-87A5FCF80B5D}" srcOrd="0" destOrd="0" presId="urn:microsoft.com/office/officeart/2005/8/layout/chevron1"/>
    <dgm:cxn modelId="{8524AD2A-D53C-2845-B15B-9DE25D7A9210}" type="presParOf" srcId="{BD41626C-229E-AB4D-B50D-EC560181F6D4}" destId="{15DB4B35-81F7-F340-81EC-87A5FCF80B5D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0B987-DEAD-BF4D-B7B7-604A3B24FA56}">
      <dsp:nvSpPr>
        <dsp:cNvPr id="0" name=""/>
        <dsp:cNvSpPr/>
      </dsp:nvSpPr>
      <dsp:spPr>
        <a:xfrm>
          <a:off x="0" y="300476"/>
          <a:ext cx="547971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3E160-1FDD-2445-9F93-38F83D81407B}">
      <dsp:nvSpPr>
        <dsp:cNvPr id="0" name=""/>
        <dsp:cNvSpPr/>
      </dsp:nvSpPr>
      <dsp:spPr>
        <a:xfrm>
          <a:off x="273985" y="123356"/>
          <a:ext cx="383580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984" tIns="0" rIns="14498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Data collection</a:t>
          </a:r>
          <a:endParaRPr lang="en-US" sz="1200" kern="1200"/>
        </a:p>
      </dsp:txBody>
      <dsp:txXfrm>
        <a:off x="291278" y="140649"/>
        <a:ext cx="3801217" cy="319654"/>
      </dsp:txXfrm>
    </dsp:sp>
    <dsp:sp modelId="{BF13D69F-6F52-BA47-9F02-FB8677D2DFE6}">
      <dsp:nvSpPr>
        <dsp:cNvPr id="0" name=""/>
        <dsp:cNvSpPr/>
      </dsp:nvSpPr>
      <dsp:spPr>
        <a:xfrm>
          <a:off x="0" y="844796"/>
          <a:ext cx="547971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9C7A6-337A-B14C-A5A1-2F75102B207C}">
      <dsp:nvSpPr>
        <dsp:cNvPr id="0" name=""/>
        <dsp:cNvSpPr/>
      </dsp:nvSpPr>
      <dsp:spPr>
        <a:xfrm>
          <a:off x="273985" y="667676"/>
          <a:ext cx="383580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984" tIns="0" rIns="14498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Data exploration and Data Preprocessing</a:t>
          </a:r>
          <a:endParaRPr lang="en-US" sz="1200" kern="1200"/>
        </a:p>
      </dsp:txBody>
      <dsp:txXfrm>
        <a:off x="291278" y="684969"/>
        <a:ext cx="3801217" cy="319654"/>
      </dsp:txXfrm>
    </dsp:sp>
    <dsp:sp modelId="{AE8AAB40-3034-C64D-AF04-7853EBC069E9}">
      <dsp:nvSpPr>
        <dsp:cNvPr id="0" name=""/>
        <dsp:cNvSpPr/>
      </dsp:nvSpPr>
      <dsp:spPr>
        <a:xfrm>
          <a:off x="0" y="1389116"/>
          <a:ext cx="547971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18BAA-A58A-D546-85AD-FAF1C0483608}">
      <dsp:nvSpPr>
        <dsp:cNvPr id="0" name=""/>
        <dsp:cNvSpPr/>
      </dsp:nvSpPr>
      <dsp:spPr>
        <a:xfrm>
          <a:off x="273985" y="1211996"/>
          <a:ext cx="383580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984" tIns="0" rIns="14498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Model Building</a:t>
          </a:r>
          <a:endParaRPr lang="en-US" sz="1200" kern="1200"/>
        </a:p>
      </dsp:txBody>
      <dsp:txXfrm>
        <a:off x="291278" y="1229289"/>
        <a:ext cx="3801217" cy="319654"/>
      </dsp:txXfrm>
    </dsp:sp>
    <dsp:sp modelId="{8845E1B7-B2DE-6640-9886-2831D659D12F}">
      <dsp:nvSpPr>
        <dsp:cNvPr id="0" name=""/>
        <dsp:cNvSpPr/>
      </dsp:nvSpPr>
      <dsp:spPr>
        <a:xfrm>
          <a:off x="0" y="1933435"/>
          <a:ext cx="547971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D1C51-10B7-9D44-8150-99E1F01D5B4A}">
      <dsp:nvSpPr>
        <dsp:cNvPr id="0" name=""/>
        <dsp:cNvSpPr/>
      </dsp:nvSpPr>
      <dsp:spPr>
        <a:xfrm>
          <a:off x="273985" y="1756316"/>
          <a:ext cx="383580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984" tIns="0" rIns="14498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Training or Fitting</a:t>
          </a:r>
          <a:endParaRPr lang="en-US" sz="1200" kern="1200"/>
        </a:p>
      </dsp:txBody>
      <dsp:txXfrm>
        <a:off x="291278" y="1773609"/>
        <a:ext cx="3801217" cy="319654"/>
      </dsp:txXfrm>
    </dsp:sp>
    <dsp:sp modelId="{339FB453-F6A3-B24A-9F26-B13F2678198E}">
      <dsp:nvSpPr>
        <dsp:cNvPr id="0" name=""/>
        <dsp:cNvSpPr/>
      </dsp:nvSpPr>
      <dsp:spPr>
        <a:xfrm>
          <a:off x="0" y="2477755"/>
          <a:ext cx="547971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A73E7-171D-9441-9919-5737A0DB1F7D}">
      <dsp:nvSpPr>
        <dsp:cNvPr id="0" name=""/>
        <dsp:cNvSpPr/>
      </dsp:nvSpPr>
      <dsp:spPr>
        <a:xfrm>
          <a:off x="273985" y="2300635"/>
          <a:ext cx="383580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984" tIns="0" rIns="14498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Evaluation and Deployment</a:t>
          </a:r>
          <a:endParaRPr lang="en-US" sz="1200" kern="1200"/>
        </a:p>
      </dsp:txBody>
      <dsp:txXfrm>
        <a:off x="291278" y="2317928"/>
        <a:ext cx="3801217" cy="319654"/>
      </dsp:txXfrm>
    </dsp:sp>
    <dsp:sp modelId="{BCED8EC8-7CD0-C044-B816-6DACF7F948C0}">
      <dsp:nvSpPr>
        <dsp:cNvPr id="0" name=""/>
        <dsp:cNvSpPr/>
      </dsp:nvSpPr>
      <dsp:spPr>
        <a:xfrm>
          <a:off x="0" y="3022075"/>
          <a:ext cx="547971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E75E4-18B9-794C-876E-F226BE114663}">
      <dsp:nvSpPr>
        <dsp:cNvPr id="0" name=""/>
        <dsp:cNvSpPr/>
      </dsp:nvSpPr>
      <dsp:spPr>
        <a:xfrm>
          <a:off x="273985" y="2844955"/>
          <a:ext cx="383580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984" tIns="0" rIns="14498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Parameter tuning and performance metrics</a:t>
          </a:r>
          <a:endParaRPr lang="en-US" sz="1200" kern="1200"/>
        </a:p>
      </dsp:txBody>
      <dsp:txXfrm>
        <a:off x="291278" y="2862248"/>
        <a:ext cx="3801217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FE3A6-B3AC-A147-B57B-0749E9FF9A54}">
      <dsp:nvSpPr>
        <dsp:cNvPr id="0" name=""/>
        <dsp:cNvSpPr/>
      </dsp:nvSpPr>
      <dsp:spPr>
        <a:xfrm>
          <a:off x="0" y="133588"/>
          <a:ext cx="3283267" cy="19699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Even though the models were able to predict and generate captions according to the images, the results were not that sound.</a:t>
          </a:r>
        </a:p>
      </dsp:txBody>
      <dsp:txXfrm>
        <a:off x="0" y="133588"/>
        <a:ext cx="3283267" cy="1969960"/>
      </dsp:txXfrm>
    </dsp:sp>
    <dsp:sp modelId="{CC9B920D-F49C-5D44-A1A8-4961886C3088}">
      <dsp:nvSpPr>
        <dsp:cNvPr id="0" name=""/>
        <dsp:cNvSpPr/>
      </dsp:nvSpPr>
      <dsp:spPr>
        <a:xfrm>
          <a:off x="3611594" y="133588"/>
          <a:ext cx="3283267" cy="19699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Based on the bleu score and test loss, this may not be the best performing model but this project helps to understand how image captioning problems can be approached.</a:t>
          </a:r>
        </a:p>
      </dsp:txBody>
      <dsp:txXfrm>
        <a:off x="3611594" y="133588"/>
        <a:ext cx="3283267" cy="1969960"/>
      </dsp:txXfrm>
    </dsp:sp>
    <dsp:sp modelId="{6419F66D-4E92-3B42-8076-5E0876D1A615}">
      <dsp:nvSpPr>
        <dsp:cNvPr id="0" name=""/>
        <dsp:cNvSpPr/>
      </dsp:nvSpPr>
      <dsp:spPr>
        <a:xfrm>
          <a:off x="7223188" y="133588"/>
          <a:ext cx="3283267" cy="1969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of more powerful pretrained CNN model for feature extraction can help to increase efficiency.</a:t>
          </a:r>
        </a:p>
      </dsp:txBody>
      <dsp:txXfrm>
        <a:off x="7223188" y="133588"/>
        <a:ext cx="3283267" cy="1969960"/>
      </dsp:txXfrm>
    </dsp:sp>
    <dsp:sp modelId="{44330C2A-2882-C44A-8CB6-4B49A0267061}">
      <dsp:nvSpPr>
        <dsp:cNvPr id="0" name=""/>
        <dsp:cNvSpPr/>
      </dsp:nvSpPr>
      <dsp:spPr>
        <a:xfrm>
          <a:off x="1805797" y="2431875"/>
          <a:ext cx="3283267" cy="19699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Incorporating a feedback loop can help to improve performance iteratively.</a:t>
          </a:r>
        </a:p>
      </dsp:txBody>
      <dsp:txXfrm>
        <a:off x="1805797" y="2431875"/>
        <a:ext cx="3283267" cy="1969960"/>
      </dsp:txXfrm>
    </dsp:sp>
    <dsp:sp modelId="{5EE4EDD3-003B-734A-AEB1-BD9566B2DDA7}">
      <dsp:nvSpPr>
        <dsp:cNvPr id="0" name=""/>
        <dsp:cNvSpPr/>
      </dsp:nvSpPr>
      <dsp:spPr>
        <a:xfrm>
          <a:off x="5417391" y="2431875"/>
          <a:ext cx="3283267" cy="196996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Fine tuning models using transfer learning techniques can also help in this case. </a:t>
          </a:r>
        </a:p>
      </dsp:txBody>
      <dsp:txXfrm>
        <a:off x="5417391" y="2431875"/>
        <a:ext cx="3283267" cy="1969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B4B35-81F7-F340-81EC-87A5FCF80B5D}">
      <dsp:nvSpPr>
        <dsp:cNvPr id="0" name=""/>
        <dsp:cNvSpPr/>
      </dsp:nvSpPr>
      <dsp:spPr>
        <a:xfrm>
          <a:off x="0" y="134140"/>
          <a:ext cx="5821537" cy="232861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i="1" kern="1200"/>
            <a:t>Thank you</a:t>
          </a:r>
          <a:endParaRPr lang="en-US" sz="6500" kern="1200"/>
        </a:p>
      </dsp:txBody>
      <dsp:txXfrm>
        <a:off x="1164307" y="134140"/>
        <a:ext cx="3492923" cy="2328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78C9-DA67-12A1-A5F0-856A0A0B6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9E8C7-14B1-338B-103F-D708300EC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3542D-CF01-A35F-0717-A33AB1A6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14218-B06E-954A-E1F3-78E60A80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1453B-44C9-54BC-93A7-25E4E699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5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5880-F21D-7F70-766A-D8F5E03D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BBB3C-9910-5EEF-9F35-9F948F7E4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CC233-6610-8C08-40B6-889FA36B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D1321-0AD3-5B55-36B3-5A0B2CB98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8C21A-DC61-A8F3-BAC2-EDC197E5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0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C0484-C61D-D5A4-C61F-A441107B8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98543-6D8E-2B4F-6C89-D130FDCBF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C4C5E-330F-9A39-CCD1-706E517F3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34AD6-C17E-AED4-3F95-80DEBD48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84D82-BA1A-5C30-AAA0-E8449F1B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2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F5F42-1569-4B16-2068-BD7FD50F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125D1-52DC-BF1F-A335-7D20B418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D3F4B-D232-08B6-704A-2B6266F4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04617-C0DD-38E9-00B1-1987B69A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E3121-8F7F-ABE4-510D-4BAD646F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2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4F47-8B5E-EA90-8E7E-3DBAE6F9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22C4D-38B9-70B2-9A5B-C66648065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E619-7859-48BF-F875-9A8993E6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2D8B1-9218-094B-72D0-10E7C314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5090-EEC7-929F-78BF-3FB43A32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0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D1D6-8C5A-017C-13B6-00A9AAC2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C29C5-0B00-448E-7F0F-E8ECCC60D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72FB8-8B92-6448-85D7-83E9C5DF2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DADD5-358E-B74A-0B9C-8B5BEB277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E8EAA-A07D-9B41-C6D9-FAA33EB8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AE9F5-3AAE-4100-0DB9-88993897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36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E13B-1CDA-94BB-36E8-31960331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24B12-CD37-446D-6CAD-DA50F4C5E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B48C0-D389-3D44-E2C1-8260A4BC0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70A94-36C1-257C-FD49-BA22EFC32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5AEEB-37E0-2D52-87AF-DA068F59F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6788E6-6ABB-02C4-914C-531BDB7DE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D8C674-58A7-72A9-D950-067403D0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B8806-9B3E-BA09-C221-41E8D83A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8F28-0ADA-9DB7-4561-32C35D85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053CE-46D2-F733-0535-A7A8E590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86990-3178-B15F-FA21-B0F913D6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1759-802C-EF40-89A0-52E3EFB9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82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6D85D-23EA-892B-2D56-23D6B8962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16811-4872-4E45-6291-023BA66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51073-CB4F-8831-F624-71CF5C1D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675E-7E6F-9BA4-9989-1E7F86F0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1292B-18EA-F1D9-FD3C-B9D738212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EF28D-C8A5-658A-8A06-FD1FBB150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C8BDB-E756-1E29-2E2E-4FE577C4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820CD-D2F0-308A-9767-C55096BB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2D4A2-2847-9945-35E4-F3B05B76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7AF3-8755-DF90-2836-509EC8E8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9EC13B-E073-ADDF-F8AF-7FFEB7F0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C9722-9775-4B3A-C160-EC374C5CB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1CBA2-4C47-61F1-C804-FAB2567E0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3ED88-BA31-9C29-622F-3F2672E78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47909-DAB3-2F74-A34C-EA544D3D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4CC3A-FEAA-4990-96B4-26B5ECFE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A4AAB-309A-3AA2-9DA1-DC6FE055E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6EDC2-7F6E-AA14-0F99-162063FEA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DB900-FEDB-8D4A-9D95-2F487A7DC53F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A70D-0A2A-D3AA-F018-CCE2D3F26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8A19-10D5-E91D-F25B-C01C995F2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0D242-FB26-E74D-BBFE-72CE68D7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51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BD456-6353-0F7F-C072-D553E82D2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227"/>
            <a:ext cx="9144000" cy="1193138"/>
          </a:xfrm>
        </p:spPr>
        <p:txBody>
          <a:bodyPr>
            <a:normAutofit/>
          </a:bodyPr>
          <a:lstStyle/>
          <a:p>
            <a:r>
              <a:rPr lang="en-US" sz="3700"/>
              <a:t>CCTV Image Captioning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D41D8-BF81-D773-274A-19CCB2D72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r>
              <a:rPr lang="en-US"/>
              <a:t>Revolutionizing CCTV Monitoring with 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1E41-37FD-D790-09A0-05C271AB9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982" r="2" b="14054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9C3E6-7EC8-9CA7-573A-059212BCBB19}"/>
              </a:ext>
            </a:extLst>
          </p:cNvPr>
          <p:cNvSpPr txBox="1"/>
          <p:nvPr/>
        </p:nvSpPr>
        <p:spPr>
          <a:xfrm>
            <a:off x="9272588" y="6488667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Presenter :  Amal KM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3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EA142-795F-0299-2BB8-1A6163E100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75" r="1271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C472F-652D-1002-91BC-B43523FF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               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i="1" dirty="0"/>
              <a:t>          </a:t>
            </a:r>
            <a:r>
              <a:rPr lang="en-US" sz="3200" b="1" i="1" dirty="0"/>
              <a:t>Full Code review on </a:t>
            </a:r>
            <a:r>
              <a:rPr lang="en-US" sz="3200" b="1" i="1" dirty="0" err="1"/>
              <a:t>Jupyter</a:t>
            </a:r>
            <a:r>
              <a:rPr lang="en-US" sz="3200" b="1" i="1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91970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Molecules">
            <a:extLst>
              <a:ext uri="{FF2B5EF4-FFF2-40B4-BE49-F238E27FC236}">
                <a16:creationId xmlns:a16="http://schemas.microsoft.com/office/drawing/2014/main" id="{8F230BDA-A540-A153-6294-7C79422B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5" b="7865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9BC82-DFFA-1E87-4B0C-0095232F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Model Architecture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0DF9-759B-232B-F5F1-D819A6E9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en-US" sz="1900" dirty="0"/>
              <a:t> Created a model involving a combination of both CNN for image feature extraction and RNN(specifically LSTM) for sequence generation.</a:t>
            </a:r>
          </a:p>
          <a:p>
            <a:r>
              <a:rPr lang="en-US" sz="1900" dirty="0"/>
              <a:t>It has 3 parts: encoder, sequence model and decoder</a:t>
            </a:r>
          </a:p>
          <a:p>
            <a:r>
              <a:rPr lang="en-US" sz="1900" dirty="0"/>
              <a:t>Also, compiled the model and use optimizer ‘</a:t>
            </a:r>
            <a:r>
              <a:rPr lang="en-US" sz="1900" dirty="0" err="1"/>
              <a:t>adam</a:t>
            </a:r>
            <a:r>
              <a:rPr lang="en-US" sz="1900" dirty="0"/>
              <a:t>’. </a:t>
            </a:r>
          </a:p>
          <a:p>
            <a:r>
              <a:rPr lang="en-US" sz="1900" dirty="0"/>
              <a:t>Created 2 models and fine-tuned 2</a:t>
            </a:r>
            <a:r>
              <a:rPr lang="en-US" sz="1900" baseline="30000" dirty="0"/>
              <a:t>nd</a:t>
            </a:r>
            <a:r>
              <a:rPr lang="en-US" sz="1900" dirty="0"/>
              <a:t> model for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23936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6996F-DD38-AA89-4275-017F4A03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/>
              <a:t>Models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DB5966-64ED-8061-D6BF-6426633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1384"/>
            <a:ext cx="5130251" cy="3456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294C4C-F483-84F8-3F7E-2A01A5203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061" y="2561384"/>
            <a:ext cx="5494739" cy="3456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D5113C-72BF-7FBD-D000-B95AEAE62CC0}"/>
              </a:ext>
            </a:extLst>
          </p:cNvPr>
          <p:cNvSpPr txBox="1"/>
          <p:nvPr/>
        </p:nvSpPr>
        <p:spPr>
          <a:xfrm>
            <a:off x="3031753" y="2165897"/>
            <a:ext cx="885179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5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Model-1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206C9-A957-0D74-EE45-A681AF02B34E}"/>
              </a:ext>
            </a:extLst>
          </p:cNvPr>
          <p:cNvSpPr txBox="1"/>
          <p:nvPr/>
        </p:nvSpPr>
        <p:spPr>
          <a:xfrm>
            <a:off x="8269847" y="2266872"/>
            <a:ext cx="885179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5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1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07A2B-F061-E403-A3A5-B738670A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Model Results</a:t>
            </a:r>
            <a:endParaRPr lang="en-US" dirty="0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966A8-6609-74A2-AF53-8BC5AED9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16" y="2333633"/>
            <a:ext cx="2743226" cy="41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92A10-F9DE-CD7A-D871-F063B939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81" y="2847896"/>
            <a:ext cx="2773561" cy="184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A7555-0D93-C425-7BFF-5DFB5E01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078" y="3291378"/>
            <a:ext cx="4572042" cy="29924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E1F08-96FC-ADB7-7CE3-4AD290FBC0C5}"/>
              </a:ext>
            </a:extLst>
          </p:cNvPr>
          <p:cNvSpPr txBox="1"/>
          <p:nvPr/>
        </p:nvSpPr>
        <p:spPr>
          <a:xfrm>
            <a:off x="1868484" y="1926266"/>
            <a:ext cx="10140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Model-1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BA324E-5C2B-9E30-0EB0-31D7664A0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768" y="2328811"/>
            <a:ext cx="3963881" cy="2865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7F6F47-32C2-A151-E2A5-4CA235871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487" y="2887478"/>
            <a:ext cx="2890571" cy="27310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004DCD-54C2-A1C3-E45D-A1B6931E2B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2866" y="3266767"/>
            <a:ext cx="2702056" cy="22660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B06590-3235-E124-E91E-4D97524F80DE}"/>
              </a:ext>
            </a:extLst>
          </p:cNvPr>
          <p:cNvSpPr txBox="1"/>
          <p:nvPr/>
        </p:nvSpPr>
        <p:spPr>
          <a:xfrm>
            <a:off x="8460027" y="1978270"/>
            <a:ext cx="9012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8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C9EF4-7E73-C315-3C87-4860F9A0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Recommendations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BADF19C-4DAF-72E1-47FE-EC89E00CF9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701476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637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E56E71F1-5A87-4A96-B42F-2DFA1B766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1" name="Color Cover">
              <a:extLst>
                <a:ext uri="{FF2B5EF4-FFF2-40B4-BE49-F238E27FC236}">
                  <a16:creationId xmlns:a16="http://schemas.microsoft.com/office/drawing/2014/main" id="{CF5215DD-02E8-49F2-8F73-D509B6A02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olor Cover">
              <a:extLst>
                <a:ext uri="{FF2B5EF4-FFF2-40B4-BE49-F238E27FC236}">
                  <a16:creationId xmlns:a16="http://schemas.microsoft.com/office/drawing/2014/main" id="{8E743EB7-3A15-4D51-A603-1F3C290A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23">
            <a:extLst>
              <a:ext uri="{FF2B5EF4-FFF2-40B4-BE49-F238E27FC236}">
                <a16:creationId xmlns:a16="http://schemas.microsoft.com/office/drawing/2014/main" id="{C733FE3C-12C4-4FA2-A795-87D2F6776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66F1E4BF-D491-4254-81A6-5119D167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Color">
              <a:extLst>
                <a:ext uri="{FF2B5EF4-FFF2-40B4-BE49-F238E27FC236}">
                  <a16:creationId xmlns:a16="http://schemas.microsoft.com/office/drawing/2014/main" id="{98C6C0CF-E3BD-4627-9DDF-246EAF2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27">
            <a:extLst>
              <a:ext uri="{FF2B5EF4-FFF2-40B4-BE49-F238E27FC236}">
                <a16:creationId xmlns:a16="http://schemas.microsoft.com/office/drawing/2014/main" id="{0C2B5F12-8A82-4A59-9400-3164CBF47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74BC7CB-EC69-421D-B286-57CAFE86D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29">
              <a:extLst>
                <a:ext uri="{FF2B5EF4-FFF2-40B4-BE49-F238E27FC236}">
                  <a16:creationId xmlns:a16="http://schemas.microsoft.com/office/drawing/2014/main" id="{82D86EA2-D090-4E0C-B153-3ECE91311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AC29764-D054-4F76-9FE5-49811EDB6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D9BB18B-7B57-4D1E-B87E-D2A7214F7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A98EF1-1185-4EFF-A3C0-25DEBE8CD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CDA8723-DE3F-48D0-8822-0269EE207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2B072E5-03AC-4D0A-A767-43EFB55BE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81250D-170C-26BA-7212-42B741B747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249128"/>
              </p:ext>
            </p:extLst>
          </p:nvPr>
        </p:nvGraphicFramePr>
        <p:xfrm>
          <a:off x="1014984" y="3442089"/>
          <a:ext cx="5821537" cy="2596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208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twork connection abstract against a white background">
            <a:extLst>
              <a:ext uri="{FF2B5EF4-FFF2-40B4-BE49-F238E27FC236}">
                <a16:creationId xmlns:a16="http://schemas.microsoft.com/office/drawing/2014/main" id="{01F50B57-3F74-ECB7-1828-CCBBBEA708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73E9B-B16A-AD85-6ECE-86B8A928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Image Captioning using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D6DEA-61B8-EF8C-891C-6556E7C1B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400"/>
              <a:t>Definition</a:t>
            </a:r>
          </a:p>
          <a:p>
            <a:pPr marL="0" indent="0">
              <a:buNone/>
            </a:pPr>
            <a:r>
              <a:rPr lang="en-US" sz="1400"/>
              <a:t>This is based on two sub-tasks; Computer Vision and Natural Language Processing to create textual descriptions associated with images.</a:t>
            </a:r>
          </a:p>
          <a:p>
            <a:pPr marL="0" indent="0">
              <a:buNone/>
            </a:pPr>
            <a:endParaRPr lang="en-US" sz="1400"/>
          </a:p>
          <a:p>
            <a:r>
              <a:rPr lang="en-US" sz="1400"/>
              <a:t>Process</a:t>
            </a:r>
          </a:p>
          <a:p>
            <a:pPr marL="0" indent="0">
              <a:buNone/>
            </a:pPr>
            <a:r>
              <a:rPr lang="en-US" sz="1400"/>
              <a:t>Involves extraction of features from images using Convolutional Neural Networks(CNNs) and caption generation with Recurrent Neural Networks (RNNs).</a:t>
            </a:r>
          </a:p>
          <a:p>
            <a:pPr marL="0" indent="0">
              <a:buNone/>
            </a:pPr>
            <a:endParaRPr lang="en-US" sz="1400"/>
          </a:p>
          <a:p>
            <a:r>
              <a:rPr lang="en-US" sz="1400"/>
              <a:t>Output</a:t>
            </a:r>
          </a:p>
          <a:p>
            <a:pPr marL="0" indent="0">
              <a:buNone/>
            </a:pPr>
            <a:r>
              <a:rPr lang="en-US" sz="1400"/>
              <a:t>It includes meaningful and comprehensive textual descriptions of the image content.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997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curity Camera features">
            <a:extLst>
              <a:ext uri="{FF2B5EF4-FFF2-40B4-BE49-F238E27FC236}">
                <a16:creationId xmlns:a16="http://schemas.microsoft.com/office/drawing/2014/main" id="{E2054DFD-EADF-B250-38B4-DCECDD13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28" r="49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27776-0924-40DD-9009-6B652AD2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Problem Statement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DEF6C-D697-481F-B451-352DA160E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/>
              <a:t>CCTV cameras create a massive amount of CCTV cameras create a massive amount of visual data, which is difficult and labor-intensive to observe manually for people 24/7.</a:t>
            </a:r>
          </a:p>
          <a:p>
            <a:r>
              <a:rPr lang="en-US" sz="1400"/>
              <a:t> Automated analysis and description of the content in surveillance images are essential to make these CCTV cameras more efficient and effective. </a:t>
            </a:r>
          </a:p>
          <a:p>
            <a:r>
              <a:rPr lang="en-US" sz="1400"/>
              <a:t>This project aims to develop a deep learning model that automatically generate descriptive captions (descriptions) of images from CCTV cameras.</a:t>
            </a:r>
          </a:p>
        </p:txBody>
      </p:sp>
    </p:spTree>
    <p:extLst>
      <p:ext uri="{BB962C8B-B14F-4D97-AF65-F5344CB8AC3E}">
        <p14:creationId xmlns:p14="http://schemas.microsoft.com/office/powerpoint/2010/main" val="3927842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687D7-3725-C427-864E-724E7AAD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b="0" i="0" u="none" strike="noStrike" cap="none" normalizeH="0" baseline="0">
                <a:ln>
                  <a:noFill/>
                </a:ln>
                <a:effectLst/>
                <a:latin typeface="Helvetica" pitchFamily="2" charset="0"/>
              </a:rPr>
              <a:t>Applications of image captioning</a:t>
            </a:r>
            <a:endParaRPr kumimoji="0" lang="en-US" altLang="en-US" sz="34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b="0" i="0" u="none" strike="noStrike" cap="none" normalizeH="0" baseline="0">
                <a:ln>
                  <a:noFill/>
                </a:ln>
                <a:effectLst/>
                <a:latin typeface="Helvetica" pitchFamily="2" charset="0"/>
              </a:rPr>
              <a:t>Enhancing Surveillance Through Advanced Technology</a:t>
            </a:r>
            <a:endParaRPr kumimoji="0" lang="en-US" altLang="en-US" sz="3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3A3423-2DEA-F2F1-42F5-4D82C990A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923523"/>
              </p:ext>
            </p:extLst>
          </p:nvPr>
        </p:nvGraphicFramePr>
        <p:xfrm>
          <a:off x="1305856" y="3017519"/>
          <a:ext cx="9575932" cy="3416306"/>
        </p:xfrm>
        <a:graphic>
          <a:graphicData uri="http://schemas.openxmlformats.org/drawingml/2006/table">
            <a:tbl>
              <a:tblPr/>
              <a:tblGrid>
                <a:gridCol w="3171295">
                  <a:extLst>
                    <a:ext uri="{9D8B030D-6E8A-4147-A177-3AD203B41FA5}">
                      <a16:colId xmlns:a16="http://schemas.microsoft.com/office/drawing/2014/main" val="1167389269"/>
                    </a:ext>
                  </a:extLst>
                </a:gridCol>
                <a:gridCol w="3171295">
                  <a:extLst>
                    <a:ext uri="{9D8B030D-6E8A-4147-A177-3AD203B41FA5}">
                      <a16:colId xmlns:a16="http://schemas.microsoft.com/office/drawing/2014/main" val="1889108530"/>
                    </a:ext>
                  </a:extLst>
                </a:gridCol>
                <a:gridCol w="3233342">
                  <a:extLst>
                    <a:ext uri="{9D8B030D-6E8A-4147-A177-3AD203B41FA5}">
                      <a16:colId xmlns:a16="http://schemas.microsoft.com/office/drawing/2014/main" val="1209744062"/>
                    </a:ext>
                  </a:extLst>
                </a:gridCol>
              </a:tblGrid>
              <a:tr h="281281"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Helvetica" pitchFamily="2" charset="0"/>
                        </a:rPr>
                        <a:t>Industry</a:t>
                      </a:r>
                    </a:p>
                    <a:p>
                      <a:endParaRPr lang="en-IN" sz="16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Application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Example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64121"/>
                  </a:ext>
                </a:extLst>
              </a:tr>
              <a:tr h="529469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Wildlife Conservation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Animal behavior monitoring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Tracking endangered species movements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076703"/>
                  </a:ext>
                </a:extLst>
              </a:tr>
              <a:tr h="529469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Tourism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Crowd management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Identifying overcrowding at popular attractions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422124"/>
                  </a:ext>
                </a:extLst>
              </a:tr>
              <a:tr h="529469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Military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Threat detection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Recognizing suspicious activities in sensitive areas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096599"/>
                  </a:ext>
                </a:extLst>
              </a:tr>
              <a:tr h="529469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Healthcare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Patient monitoring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Detecting falls or distress in elderly care facilities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397354"/>
                  </a:ext>
                </a:extLst>
              </a:tr>
              <a:tr h="281281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Retait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Shoplifting prevention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Identifying potential theft incidents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955621"/>
                  </a:ext>
                </a:extLst>
              </a:tr>
              <a:tr h="529469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Transportation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Helvetica" pitchFamily="2" charset="0"/>
                        </a:rPr>
                        <a:t>Traific management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Helvetica" pitchFamily="2" charset="0"/>
                        </a:rPr>
                        <a:t>Detecting accidents or road obstructions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56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02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7D3E-0D5D-9CB4-3167-B16AEBC6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Dataset Used</a:t>
            </a:r>
            <a:br>
              <a:rPr lang="en-IN" dirty="0"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11A49-C855-83B6-B959-09A7790B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IN" sz="2000">
                <a:effectLst/>
                <a:latin typeface="Helvetica" pitchFamily="2" charset="0"/>
              </a:rPr>
              <a:t>Dataset:</a:t>
            </a:r>
          </a:p>
          <a:p>
            <a:pPr marL="0" indent="0">
              <a:buNone/>
            </a:pPr>
            <a:r>
              <a:rPr lang="en-IN" sz="2000">
                <a:effectLst/>
                <a:latin typeface="Helvetica" pitchFamily="2" charset="0"/>
              </a:rPr>
              <a:t>Used Flickr8K dataset to build an automated image captioning system. This dataset contains upto 5 captions for each images.</a:t>
            </a:r>
          </a:p>
          <a:p>
            <a:r>
              <a:rPr lang="en-IN" sz="2000">
                <a:effectLst/>
                <a:latin typeface="Helvetica" pitchFamily="2" charset="0"/>
              </a:rPr>
              <a:t>Components</a:t>
            </a:r>
          </a:p>
          <a:p>
            <a:pPr marL="0" indent="0">
              <a:buNone/>
            </a:pPr>
            <a:r>
              <a:rPr lang="en-IN" sz="2000">
                <a:effectLst/>
                <a:latin typeface="Helvetica" pitchFamily="2" charset="0"/>
              </a:rPr>
              <a:t>The total number of images present in this dataset is 8091 and also their respective captions. The total file size of this dataset is 1.05 GB.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99BEE-AEC8-6D79-C71F-8EC8339C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220407"/>
            <a:ext cx="4788505" cy="368492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2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ACB0-3FD7-5D54-DBC0-A98FDAA4A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en-IN" sz="3200">
                <a:effectLst/>
                <a:latin typeface="Helvetica" pitchFamily="2" charset="0"/>
              </a:rPr>
              <a:t>Methodology</a:t>
            </a:r>
            <a:br>
              <a:rPr lang="en-IN" sz="3200">
                <a:effectLst/>
                <a:latin typeface="Helvetica" pitchFamily="2" charset="0"/>
              </a:rPr>
            </a:br>
            <a:endParaRPr lang="en-US" sz="3200"/>
          </a:p>
        </p:txBody>
      </p:sp>
      <p:graphicFrame>
        <p:nvGraphicFramePr>
          <p:cNvPr id="88" name="Content Placeholder 2">
            <a:extLst>
              <a:ext uri="{FF2B5EF4-FFF2-40B4-BE49-F238E27FC236}">
                <a16:creationId xmlns:a16="http://schemas.microsoft.com/office/drawing/2014/main" id="{12EB909C-76D4-52FF-CC46-9F16D7EB94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6692" y="2533476"/>
          <a:ext cx="5479719" cy="3447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3D box skeletons">
            <a:extLst>
              <a:ext uri="{FF2B5EF4-FFF2-40B4-BE49-F238E27FC236}">
                <a16:creationId xmlns:a16="http://schemas.microsoft.com/office/drawing/2014/main" id="{8C94B6E7-3093-A4BB-2E6F-72ADE1AD53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767" r="24334" b="-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89" name="Group 8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0" name="Rectangle 9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10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412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C17C-D385-CB9C-5814-48553E50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IN" sz="3200">
                <a:effectLst/>
                <a:latin typeface="Helvetica" pitchFamily="2" charset="0"/>
              </a:rPr>
              <a:t>Preprocessing of Dataset</a:t>
            </a:r>
            <a:br>
              <a:rPr lang="en-IN" sz="3200">
                <a:effectLst/>
                <a:latin typeface="Helvetica" pitchFamily="2" charset="0"/>
              </a:rPr>
            </a:b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B72E-2334-6103-A003-706BA6A15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anchor="t">
            <a:normAutofit lnSpcReduction="10000"/>
          </a:bodyPr>
          <a:lstStyle/>
          <a:p>
            <a:r>
              <a:rPr lang="en-IN" sz="1400" b="1" dirty="0">
                <a:effectLst/>
                <a:latin typeface="Helvetica" pitchFamily="2" charset="0"/>
              </a:rPr>
              <a:t>Text </a:t>
            </a:r>
            <a:r>
              <a:rPr lang="en-IN" sz="1400" b="1" dirty="0" err="1">
                <a:effectLst/>
                <a:latin typeface="Helvetica" pitchFamily="2" charset="0"/>
              </a:rPr>
              <a:t>Preprocessing</a:t>
            </a:r>
            <a:endParaRPr lang="en-IN" sz="1400" b="1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Involves cleaning and preparing the captions or descriptions for building the model.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Techniques used include converting to lower case, removing </a:t>
            </a:r>
            <a:r>
              <a:rPr lang="en-IN" sz="1100" dirty="0" err="1">
                <a:effectLst/>
                <a:latin typeface="Helvetica" pitchFamily="2" charset="0"/>
              </a:rPr>
              <a:t>stopwords</a:t>
            </a:r>
            <a:r>
              <a:rPr lang="en-IN" sz="1100" dirty="0">
                <a:effectLst/>
                <a:latin typeface="Helvetica" pitchFamily="2" charset="0"/>
              </a:rPr>
              <a:t>, removing numbers, removing punctuations and special characters, removing tags and URLs and so on.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Stemming and Lemmatization can also be used as a part of text </a:t>
            </a:r>
            <a:r>
              <a:rPr lang="en-IN" sz="1100" dirty="0" err="1">
                <a:effectLst/>
                <a:latin typeface="Helvetica" pitchFamily="2" charset="0"/>
              </a:rPr>
              <a:t>preprocessing</a:t>
            </a:r>
            <a:r>
              <a:rPr lang="en-IN" sz="1100" dirty="0">
                <a:effectLst/>
                <a:latin typeface="Helvetica" pitchFamily="2" charset="0"/>
              </a:rPr>
              <a:t>.</a:t>
            </a:r>
          </a:p>
          <a:p>
            <a:pPr marL="0" indent="0">
              <a:buNone/>
            </a:pPr>
            <a:endParaRPr lang="en-IN" sz="1100" dirty="0">
              <a:effectLst/>
              <a:latin typeface="Helvetica" pitchFamily="2" charset="0"/>
            </a:endParaRPr>
          </a:p>
          <a:p>
            <a:r>
              <a:rPr lang="en-IN" sz="1400" b="1" dirty="0">
                <a:effectLst/>
                <a:latin typeface="Helvetica" pitchFamily="2" charset="0"/>
              </a:rPr>
              <a:t>Image </a:t>
            </a:r>
            <a:r>
              <a:rPr lang="en-IN" sz="1400" b="1" dirty="0" err="1">
                <a:effectLst/>
                <a:latin typeface="Helvetica" pitchFamily="2" charset="0"/>
              </a:rPr>
              <a:t>Preprocessing</a:t>
            </a:r>
            <a:endParaRPr lang="en-IN" sz="1400" b="1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Involves cleaning, resizing and normalizing images before used as an input.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This helps the model to understand and study the images better.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Also used a pre-trained DenseNet201 model for extracting the features from the images.</a:t>
            </a:r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19" name="Picture 4" descr="Rolls of blueprints">
            <a:extLst>
              <a:ext uri="{FF2B5EF4-FFF2-40B4-BE49-F238E27FC236}">
                <a16:creationId xmlns:a16="http://schemas.microsoft.com/office/drawing/2014/main" id="{ECC32382-7C55-4914-0398-0392E334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8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06EF4-94E0-C1EB-0FFA-F43216E5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Preprocessing</a:t>
            </a:r>
          </a:p>
        </p:txBody>
      </p:sp>
      <p:sp useBgFill="1">
        <p:nvSpPr>
          <p:cNvPr id="102" name="Rectangle 54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4984DF8-A4F1-A0C4-E3E9-6B3092D48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64830"/>
            <a:ext cx="6080761" cy="200724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EBA4711-E900-7FE6-013F-B1709DC07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18960" y="3094970"/>
            <a:ext cx="5140656" cy="26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9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756666F-D97F-982C-F38E-76D8328D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0" b="1422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74D51-1356-E62F-50C6-592260FB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Modelling Approach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73582A5-263A-F909-73D7-C4E630FC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 lnSpcReduction="10000"/>
          </a:bodyPr>
          <a:lstStyle/>
          <a:p>
            <a:r>
              <a:rPr lang="en-US" sz="1700" dirty="0"/>
              <a:t>Feature extraction</a:t>
            </a:r>
          </a:p>
          <a:p>
            <a:r>
              <a:rPr lang="en-US" sz="1700" dirty="0"/>
              <a:t>Text preprocessing </a:t>
            </a:r>
          </a:p>
          <a:p>
            <a:r>
              <a:rPr lang="en-US" sz="1700" dirty="0"/>
              <a:t>Splitting the dataset(training(70%), testing(20%) and validation (10%))</a:t>
            </a:r>
          </a:p>
          <a:p>
            <a:r>
              <a:rPr lang="en-US" sz="1700" dirty="0"/>
              <a:t>Data generator to create batches of images features and their corresponding captions</a:t>
            </a:r>
          </a:p>
          <a:p>
            <a:r>
              <a:rPr lang="en-US" sz="1700" dirty="0"/>
              <a:t>Defining the architecture of the model.</a:t>
            </a:r>
          </a:p>
          <a:p>
            <a:r>
              <a:rPr lang="en-US" sz="1700" dirty="0"/>
              <a:t>Training the model</a:t>
            </a:r>
          </a:p>
          <a:p>
            <a:r>
              <a:rPr lang="en-US" sz="1700" dirty="0"/>
              <a:t>Evaluation and prediction</a:t>
            </a:r>
          </a:p>
          <a:p>
            <a:r>
              <a:rPr lang="en-US" sz="1700" dirty="0"/>
              <a:t>Performance metrics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21267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623</Words>
  <Application>Microsoft Macintosh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Office Theme</vt:lpstr>
      <vt:lpstr>CCTV Image Captioning using Deep Learning</vt:lpstr>
      <vt:lpstr>Image Captioning using Deep Learning</vt:lpstr>
      <vt:lpstr>Problem Statement</vt:lpstr>
      <vt:lpstr>Applications of image captioning Enhancing Surveillance Through Advanced Technology</vt:lpstr>
      <vt:lpstr>Dataset Used </vt:lpstr>
      <vt:lpstr>Methodology </vt:lpstr>
      <vt:lpstr>Preprocessing of Dataset </vt:lpstr>
      <vt:lpstr>Preprocessing</vt:lpstr>
      <vt:lpstr>Modelling Approach</vt:lpstr>
      <vt:lpstr>PowerPoint Presentation</vt:lpstr>
      <vt:lpstr>Model Architecture</vt:lpstr>
      <vt:lpstr>Models</vt:lpstr>
      <vt:lpstr>Model Results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CCTV Image Captioning using Deep Learning</dc:title>
  <dc:creator>amal km</dc:creator>
  <cp:lastModifiedBy>amal km</cp:lastModifiedBy>
  <cp:revision>2</cp:revision>
  <dcterms:created xsi:type="dcterms:W3CDTF">2024-07-18T09:27:30Z</dcterms:created>
  <dcterms:modified xsi:type="dcterms:W3CDTF">2024-07-19T04:46:33Z</dcterms:modified>
</cp:coreProperties>
</file>